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380" r:id="rId2"/>
    <p:sldId id="343" r:id="rId3"/>
    <p:sldId id="344" r:id="rId4"/>
    <p:sldId id="383" r:id="rId5"/>
    <p:sldId id="347" r:id="rId6"/>
    <p:sldId id="351" r:id="rId7"/>
    <p:sldId id="373" r:id="rId8"/>
    <p:sldId id="375" r:id="rId9"/>
    <p:sldId id="364" r:id="rId10"/>
    <p:sldId id="340" r:id="rId11"/>
    <p:sldId id="376" r:id="rId12"/>
    <p:sldId id="377" r:id="rId13"/>
    <p:sldId id="378" r:id="rId14"/>
    <p:sldId id="379" r:id="rId15"/>
    <p:sldId id="381" r:id="rId16"/>
    <p:sldId id="382" r:id="rId17"/>
    <p:sldId id="384" r:id="rId18"/>
  </p:sldIdLst>
  <p:sldSz cx="15124113" cy="10688638"/>
  <p:notesSz cx="7099300" cy="10234613"/>
  <p:defaultTextStyle>
    <a:defPPr>
      <a:defRPr lang="fr-FR"/>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64">
          <p15:clr>
            <a:srgbClr val="A4A3A4"/>
          </p15:clr>
        </p15:guide>
        <p15:guide id="2" pos="3367">
          <p15:clr>
            <a:srgbClr val="A4A3A4"/>
          </p15:clr>
        </p15:guide>
        <p15:guide id="3" orient="horz" pos="3367">
          <p15:clr>
            <a:srgbClr val="A4A3A4"/>
          </p15:clr>
        </p15:guide>
        <p15:guide id="4" pos="4764">
          <p15:clr>
            <a:srgbClr val="A4A3A4"/>
          </p15:clr>
        </p15:guide>
      </p15:sldGuideLst>
    </p:ext>
    <p:ext uri="{2D200454-40CA-4A62-9FC3-DE9A4176ACB9}">
      <p15:notesGuideLst xmlns=""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Microsoft Office" initials="UMO" lastIdx="8" clrIdx="0">
    <p:extLst/>
  </p:cmAuthor>
  <p:cmAuthor id="2" name="Marin Christine" initials="MC"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41" autoAdjust="0"/>
    <p:restoredTop sz="86424" autoAdjust="0"/>
  </p:normalViewPr>
  <p:slideViewPr>
    <p:cSldViewPr snapToGrid="0" snapToObjects="1">
      <p:cViewPr>
        <p:scale>
          <a:sx n="75" d="100"/>
          <a:sy n="75" d="100"/>
        </p:scale>
        <p:origin x="-780" y="-72"/>
      </p:cViewPr>
      <p:guideLst>
        <p:guide orient="horz" pos="4764"/>
        <p:guide orient="horz" pos="3367"/>
        <p:guide pos="3367"/>
        <p:guide pos="4764"/>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00" d="100"/>
        <a:sy n="100" d="100"/>
      </p:scale>
      <p:origin x="0" y="3816"/>
    </p:cViewPr>
  </p:sorterViewPr>
  <p:notesViewPr>
    <p:cSldViewPr snapToGrid="0" snapToObjects="1">
      <p:cViewPr varScale="1">
        <p:scale>
          <a:sx n="81" d="100"/>
          <a:sy n="81" d="100"/>
        </p:scale>
        <p:origin x="-4020"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F04B8418-D62D-464B-BA22-535B6B1C67F5}"/>
              </a:ext>
            </a:extLst>
          </p:cNvPr>
          <p:cNvSpPr>
            <a:spLocks noGrp="1"/>
          </p:cNvSpPr>
          <p:nvPr>
            <p:ph type="hdr" sz="quarter"/>
          </p:nvPr>
        </p:nvSpPr>
        <p:spPr>
          <a:xfrm>
            <a:off x="3" y="1"/>
            <a:ext cx="3076363" cy="513508"/>
          </a:xfrm>
          <a:prstGeom prst="rect">
            <a:avLst/>
          </a:prstGeom>
        </p:spPr>
        <p:txBody>
          <a:bodyPr vert="horz" lIns="94759" tIns="47380" rIns="94759" bIns="4738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CC3E98CF-2B72-364E-8E12-497CB6C5F17C}"/>
              </a:ext>
            </a:extLst>
          </p:cNvPr>
          <p:cNvSpPr>
            <a:spLocks noGrp="1"/>
          </p:cNvSpPr>
          <p:nvPr>
            <p:ph type="dt" sz="quarter" idx="1"/>
          </p:nvPr>
        </p:nvSpPr>
        <p:spPr>
          <a:xfrm>
            <a:off x="4021297" y="1"/>
            <a:ext cx="3076363" cy="513508"/>
          </a:xfrm>
          <a:prstGeom prst="rect">
            <a:avLst/>
          </a:prstGeom>
        </p:spPr>
        <p:txBody>
          <a:bodyPr vert="horz" lIns="94759" tIns="47380" rIns="94759" bIns="47380" rtlCol="0"/>
          <a:lstStyle>
            <a:lvl1pPr algn="r">
              <a:defRPr sz="1200"/>
            </a:lvl1pPr>
          </a:lstStyle>
          <a:p>
            <a:fld id="{567A4CD2-2ABC-D24E-9EB9-93992115233E}" type="datetimeFigureOut">
              <a:rPr lang="fr-FR" smtClean="0"/>
              <a:t>10/05/2019</a:t>
            </a:fld>
            <a:endParaRPr lang="fr-FR"/>
          </a:p>
        </p:txBody>
      </p:sp>
      <p:sp>
        <p:nvSpPr>
          <p:cNvPr id="4" name="Espace réservé du pied de page 3">
            <a:extLst>
              <a:ext uri="{FF2B5EF4-FFF2-40B4-BE49-F238E27FC236}">
                <a16:creationId xmlns:a16="http://schemas.microsoft.com/office/drawing/2014/main" xmlns="" id="{08482560-6537-DF45-920B-0DA853FF4E1F}"/>
              </a:ext>
            </a:extLst>
          </p:cNvPr>
          <p:cNvSpPr>
            <a:spLocks noGrp="1"/>
          </p:cNvSpPr>
          <p:nvPr>
            <p:ph type="ftr" sz="quarter" idx="2"/>
          </p:nvPr>
        </p:nvSpPr>
        <p:spPr>
          <a:xfrm>
            <a:off x="3" y="9721106"/>
            <a:ext cx="3076363" cy="513507"/>
          </a:xfrm>
          <a:prstGeom prst="rect">
            <a:avLst/>
          </a:prstGeom>
        </p:spPr>
        <p:txBody>
          <a:bodyPr vert="horz" lIns="94759" tIns="47380" rIns="94759" bIns="4738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ED62B682-E2D9-2949-A28F-935D7EA4FF81}"/>
              </a:ext>
            </a:extLst>
          </p:cNvPr>
          <p:cNvSpPr>
            <a:spLocks noGrp="1"/>
          </p:cNvSpPr>
          <p:nvPr>
            <p:ph type="sldNum" sz="quarter" idx="3"/>
          </p:nvPr>
        </p:nvSpPr>
        <p:spPr>
          <a:xfrm>
            <a:off x="4021297" y="9721106"/>
            <a:ext cx="3076363" cy="513507"/>
          </a:xfrm>
          <a:prstGeom prst="rect">
            <a:avLst/>
          </a:prstGeom>
        </p:spPr>
        <p:txBody>
          <a:bodyPr vert="horz" lIns="94759" tIns="47380" rIns="94759" bIns="47380" rtlCol="0" anchor="b"/>
          <a:lstStyle>
            <a:lvl1pPr algn="r">
              <a:defRPr sz="1200"/>
            </a:lvl1pPr>
          </a:lstStyle>
          <a:p>
            <a:fld id="{559B8438-1ED4-C44C-A76A-915018239DE1}" type="slidenum">
              <a:rPr lang="fr-FR" smtClean="0"/>
              <a:t>‹N°›</a:t>
            </a:fld>
            <a:endParaRPr lang="fr-FR"/>
          </a:p>
        </p:txBody>
      </p:sp>
    </p:spTree>
    <p:extLst>
      <p:ext uri="{BB962C8B-B14F-4D97-AF65-F5344CB8AC3E}">
        <p14:creationId xmlns:p14="http://schemas.microsoft.com/office/powerpoint/2010/main" val="137932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3076363" cy="511730"/>
          </a:xfrm>
          <a:prstGeom prst="rect">
            <a:avLst/>
          </a:prstGeom>
        </p:spPr>
        <p:txBody>
          <a:bodyPr vert="horz" lIns="94759" tIns="47380" rIns="94759" bIns="47380" rtlCol="0"/>
          <a:lstStyle>
            <a:lvl1pPr algn="l">
              <a:defRPr sz="1200"/>
            </a:lvl1pPr>
          </a:lstStyle>
          <a:p>
            <a:endParaRPr lang="fr-FR"/>
          </a:p>
        </p:txBody>
      </p:sp>
      <p:sp>
        <p:nvSpPr>
          <p:cNvPr id="3" name="Espace réservé de la date 2"/>
          <p:cNvSpPr>
            <a:spLocks noGrp="1"/>
          </p:cNvSpPr>
          <p:nvPr>
            <p:ph type="dt" idx="1"/>
          </p:nvPr>
        </p:nvSpPr>
        <p:spPr>
          <a:xfrm>
            <a:off x="4021297" y="1"/>
            <a:ext cx="3076363" cy="511730"/>
          </a:xfrm>
          <a:prstGeom prst="rect">
            <a:avLst/>
          </a:prstGeom>
        </p:spPr>
        <p:txBody>
          <a:bodyPr vert="horz" lIns="94759" tIns="47380" rIns="94759" bIns="47380" rtlCol="0"/>
          <a:lstStyle>
            <a:lvl1pPr algn="r">
              <a:defRPr sz="1200"/>
            </a:lvl1pPr>
          </a:lstStyle>
          <a:p>
            <a:fld id="{493405A0-DDD1-B740-B748-FA6D64535A86}" type="datetimeFigureOut">
              <a:rPr lang="fr-FR" smtClean="0"/>
              <a:t>10/05/2019</a:t>
            </a:fld>
            <a:endParaRPr lang="fr-FR"/>
          </a:p>
        </p:txBody>
      </p:sp>
      <p:sp>
        <p:nvSpPr>
          <p:cNvPr id="4" name="Espace réservé de l'image des diapositives 3"/>
          <p:cNvSpPr>
            <a:spLocks noGrp="1" noRot="1" noChangeAspect="1"/>
          </p:cNvSpPr>
          <p:nvPr>
            <p:ph type="sldImg" idx="2"/>
          </p:nvPr>
        </p:nvSpPr>
        <p:spPr>
          <a:xfrm>
            <a:off x="833438" y="766763"/>
            <a:ext cx="5432425" cy="3838575"/>
          </a:xfrm>
          <a:prstGeom prst="rect">
            <a:avLst/>
          </a:prstGeom>
          <a:noFill/>
          <a:ln w="12700">
            <a:solidFill>
              <a:prstClr val="black"/>
            </a:solidFill>
          </a:ln>
        </p:spPr>
        <p:txBody>
          <a:bodyPr vert="horz" lIns="94759" tIns="47380" rIns="94759" bIns="47380" rtlCol="0" anchor="ctr"/>
          <a:lstStyle/>
          <a:p>
            <a:endParaRPr lang="fr-FR"/>
          </a:p>
        </p:txBody>
      </p:sp>
      <p:sp>
        <p:nvSpPr>
          <p:cNvPr id="5" name="Espace réservé des commentaires 4"/>
          <p:cNvSpPr>
            <a:spLocks noGrp="1"/>
          </p:cNvSpPr>
          <p:nvPr>
            <p:ph type="body" sz="quarter" idx="3"/>
          </p:nvPr>
        </p:nvSpPr>
        <p:spPr>
          <a:xfrm>
            <a:off x="709931" y="4861443"/>
            <a:ext cx="5679440" cy="4605576"/>
          </a:xfrm>
          <a:prstGeom prst="rect">
            <a:avLst/>
          </a:prstGeom>
        </p:spPr>
        <p:txBody>
          <a:bodyPr vert="horz" lIns="94759" tIns="47380" rIns="94759" bIns="4738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721108"/>
            <a:ext cx="3076363" cy="511730"/>
          </a:xfrm>
          <a:prstGeom prst="rect">
            <a:avLst/>
          </a:prstGeom>
        </p:spPr>
        <p:txBody>
          <a:bodyPr vert="horz" lIns="94759" tIns="47380" rIns="94759" bIns="4738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7" y="9721108"/>
            <a:ext cx="3076363" cy="511730"/>
          </a:xfrm>
          <a:prstGeom prst="rect">
            <a:avLst/>
          </a:prstGeom>
        </p:spPr>
        <p:txBody>
          <a:bodyPr vert="horz" lIns="94759" tIns="47380" rIns="94759" bIns="47380" rtlCol="0" anchor="b"/>
          <a:lstStyle>
            <a:lvl1pPr algn="r">
              <a:defRPr sz="1200"/>
            </a:lvl1pPr>
          </a:lstStyle>
          <a:p>
            <a:fld id="{7D825C05-07D8-6546-BB7B-4EA90E745164}" type="slidenum">
              <a:rPr lang="fr-FR" smtClean="0"/>
              <a:t>‹N°›</a:t>
            </a:fld>
            <a:endParaRPr lang="fr-FR"/>
          </a:p>
        </p:txBody>
      </p:sp>
    </p:spTree>
    <p:extLst>
      <p:ext uri="{BB962C8B-B14F-4D97-AF65-F5344CB8AC3E}">
        <p14:creationId xmlns:p14="http://schemas.microsoft.com/office/powerpoint/2010/main" val="4056537402"/>
      </p:ext>
    </p:extLst>
  </p:cSld>
  <p:clrMap bg1="lt1" tx1="dk1" bg2="lt2" tx2="dk2" accent1="accent1" accent2="accent2" accent3="accent3" accent4="accent4" accent5="accent5" accent6="accent6" hlink="hlink" folHlink="folHlink"/>
  <p:hf hdr="0" ftr="0" dt="0"/>
  <p:notesStyle>
    <a:lvl1pPr marL="0" algn="l" defTabSz="737464" rtl="0" eaLnBrk="1" latinLnBrk="0" hangingPunct="1">
      <a:defRPr sz="1900" kern="1200">
        <a:solidFill>
          <a:schemeClr val="tx1"/>
        </a:solidFill>
        <a:latin typeface="+mn-lt"/>
        <a:ea typeface="+mn-ea"/>
        <a:cs typeface="+mn-cs"/>
      </a:defRPr>
    </a:lvl1pPr>
    <a:lvl2pPr marL="737464" algn="l" defTabSz="737464" rtl="0" eaLnBrk="1" latinLnBrk="0" hangingPunct="1">
      <a:defRPr sz="1900" kern="1200">
        <a:solidFill>
          <a:schemeClr val="tx1"/>
        </a:solidFill>
        <a:latin typeface="+mn-lt"/>
        <a:ea typeface="+mn-ea"/>
        <a:cs typeface="+mn-cs"/>
      </a:defRPr>
    </a:lvl2pPr>
    <a:lvl3pPr marL="1474927" algn="l" defTabSz="737464" rtl="0" eaLnBrk="1" latinLnBrk="0" hangingPunct="1">
      <a:defRPr sz="1900" kern="1200">
        <a:solidFill>
          <a:schemeClr val="tx1"/>
        </a:solidFill>
        <a:latin typeface="+mn-lt"/>
        <a:ea typeface="+mn-ea"/>
        <a:cs typeface="+mn-cs"/>
      </a:defRPr>
    </a:lvl3pPr>
    <a:lvl4pPr marL="2212391" algn="l" defTabSz="737464" rtl="0" eaLnBrk="1" latinLnBrk="0" hangingPunct="1">
      <a:defRPr sz="1900" kern="1200">
        <a:solidFill>
          <a:schemeClr val="tx1"/>
        </a:solidFill>
        <a:latin typeface="+mn-lt"/>
        <a:ea typeface="+mn-ea"/>
        <a:cs typeface="+mn-cs"/>
      </a:defRPr>
    </a:lvl4pPr>
    <a:lvl5pPr marL="2949854" algn="l" defTabSz="737464" rtl="0" eaLnBrk="1" latinLnBrk="0" hangingPunct="1">
      <a:defRPr sz="1900" kern="1200">
        <a:solidFill>
          <a:schemeClr val="tx1"/>
        </a:solidFill>
        <a:latin typeface="+mn-lt"/>
        <a:ea typeface="+mn-ea"/>
        <a:cs typeface="+mn-cs"/>
      </a:defRPr>
    </a:lvl5pPr>
    <a:lvl6pPr marL="3687318" algn="l" defTabSz="737464" rtl="0" eaLnBrk="1" latinLnBrk="0" hangingPunct="1">
      <a:defRPr sz="1900" kern="1200">
        <a:solidFill>
          <a:schemeClr val="tx1"/>
        </a:solidFill>
        <a:latin typeface="+mn-lt"/>
        <a:ea typeface="+mn-ea"/>
        <a:cs typeface="+mn-cs"/>
      </a:defRPr>
    </a:lvl6pPr>
    <a:lvl7pPr marL="4424782" algn="l" defTabSz="737464" rtl="0" eaLnBrk="1" latinLnBrk="0" hangingPunct="1">
      <a:defRPr sz="1900" kern="1200">
        <a:solidFill>
          <a:schemeClr val="tx1"/>
        </a:solidFill>
        <a:latin typeface="+mn-lt"/>
        <a:ea typeface="+mn-ea"/>
        <a:cs typeface="+mn-cs"/>
      </a:defRPr>
    </a:lvl7pPr>
    <a:lvl8pPr marL="5162245" algn="l" defTabSz="737464" rtl="0" eaLnBrk="1" latinLnBrk="0" hangingPunct="1">
      <a:defRPr sz="1900" kern="1200">
        <a:solidFill>
          <a:schemeClr val="tx1"/>
        </a:solidFill>
        <a:latin typeface="+mn-lt"/>
        <a:ea typeface="+mn-ea"/>
        <a:cs typeface="+mn-cs"/>
      </a:defRPr>
    </a:lvl8pPr>
    <a:lvl9pPr marL="5899709" algn="l" defTabSz="73746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a:t>
            </a:fld>
            <a:endParaRPr lang="fr-FR"/>
          </a:p>
        </p:txBody>
      </p:sp>
    </p:spTree>
    <p:extLst>
      <p:ext uri="{BB962C8B-B14F-4D97-AF65-F5344CB8AC3E}">
        <p14:creationId xmlns:p14="http://schemas.microsoft.com/office/powerpoint/2010/main" val="324382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2</a:t>
            </a:fld>
            <a:endParaRPr lang="fr-FR"/>
          </a:p>
        </p:txBody>
      </p:sp>
    </p:spTree>
    <p:extLst>
      <p:ext uri="{BB962C8B-B14F-4D97-AF65-F5344CB8AC3E}">
        <p14:creationId xmlns:p14="http://schemas.microsoft.com/office/powerpoint/2010/main" val="266763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11</a:t>
            </a:fld>
            <a:endParaRPr lang="fr-FR"/>
          </a:p>
        </p:txBody>
      </p:sp>
    </p:spTree>
    <p:extLst>
      <p:ext uri="{BB962C8B-B14F-4D97-AF65-F5344CB8AC3E}">
        <p14:creationId xmlns:p14="http://schemas.microsoft.com/office/powerpoint/2010/main" val="4043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25C05-07D8-6546-BB7B-4EA90E745164}" type="slidenum">
              <a:rPr lang="fr-FR" smtClean="0"/>
              <a:t>16</a:t>
            </a:fld>
            <a:endParaRPr lang="fr-FR"/>
          </a:p>
        </p:txBody>
      </p:sp>
    </p:spTree>
    <p:extLst>
      <p:ext uri="{BB962C8B-B14F-4D97-AF65-F5344CB8AC3E}">
        <p14:creationId xmlns:p14="http://schemas.microsoft.com/office/powerpoint/2010/main" val="186677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34309" y="3320406"/>
            <a:ext cx="12855496" cy="2291130"/>
          </a:xfrm>
        </p:spPr>
        <p:txBody>
          <a:bodyPr/>
          <a:lstStyle/>
          <a:p>
            <a:r>
              <a:rPr lang="fr-FR"/>
              <a:t>Cliquez et modifiez le titre</a:t>
            </a:r>
          </a:p>
        </p:txBody>
      </p:sp>
      <p:sp>
        <p:nvSpPr>
          <p:cNvPr id="3" name="Sous-titre 2"/>
          <p:cNvSpPr>
            <a:spLocks noGrp="1"/>
          </p:cNvSpPr>
          <p:nvPr>
            <p:ph type="subTitle" idx="1"/>
          </p:nvPr>
        </p:nvSpPr>
        <p:spPr>
          <a:xfrm>
            <a:off x="2268618" y="6056895"/>
            <a:ext cx="10586880" cy="2731541"/>
          </a:xfrm>
        </p:spPr>
        <p:txBody>
          <a:bodyPr/>
          <a:lstStyle>
            <a:lvl1pPr marL="0" indent="0" algn="ctr">
              <a:buNone/>
              <a:defRPr>
                <a:solidFill>
                  <a:schemeClr val="tx1">
                    <a:tint val="75000"/>
                  </a:schemeClr>
                </a:solidFill>
              </a:defRPr>
            </a:lvl1pPr>
            <a:lvl2pPr marL="737464" indent="0" algn="ctr">
              <a:buNone/>
              <a:defRPr>
                <a:solidFill>
                  <a:schemeClr val="tx1">
                    <a:tint val="75000"/>
                  </a:schemeClr>
                </a:solidFill>
              </a:defRPr>
            </a:lvl2pPr>
            <a:lvl3pPr marL="1474927" indent="0" algn="ctr">
              <a:buNone/>
              <a:defRPr>
                <a:solidFill>
                  <a:schemeClr val="tx1">
                    <a:tint val="75000"/>
                  </a:schemeClr>
                </a:solidFill>
              </a:defRPr>
            </a:lvl3pPr>
            <a:lvl4pPr marL="2212391" indent="0" algn="ctr">
              <a:buNone/>
              <a:defRPr>
                <a:solidFill>
                  <a:schemeClr val="tx1">
                    <a:tint val="75000"/>
                  </a:schemeClr>
                </a:solidFill>
              </a:defRPr>
            </a:lvl4pPr>
            <a:lvl5pPr marL="2949854" indent="0" algn="ctr">
              <a:buNone/>
              <a:defRPr>
                <a:solidFill>
                  <a:schemeClr val="tx1">
                    <a:tint val="75000"/>
                  </a:schemeClr>
                </a:solidFill>
              </a:defRPr>
            </a:lvl5pPr>
            <a:lvl6pPr marL="3687318" indent="0" algn="ctr">
              <a:buNone/>
              <a:defRPr>
                <a:solidFill>
                  <a:schemeClr val="tx1">
                    <a:tint val="75000"/>
                  </a:schemeClr>
                </a:solidFill>
              </a:defRPr>
            </a:lvl6pPr>
            <a:lvl7pPr marL="4424782" indent="0" algn="ctr">
              <a:buNone/>
              <a:defRPr>
                <a:solidFill>
                  <a:schemeClr val="tx1">
                    <a:tint val="75000"/>
                  </a:schemeClr>
                </a:solidFill>
              </a:defRPr>
            </a:lvl7pPr>
            <a:lvl8pPr marL="5162245" indent="0" algn="ctr">
              <a:buNone/>
              <a:defRPr>
                <a:solidFill>
                  <a:schemeClr val="tx1">
                    <a:tint val="75000"/>
                  </a:schemeClr>
                </a:solidFill>
              </a:defRPr>
            </a:lvl8pPr>
            <a:lvl9pPr marL="5899709"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8883201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1192783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0964981" y="428042"/>
            <a:ext cx="3402926" cy="9119981"/>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756207" y="428042"/>
            <a:ext cx="9956708" cy="911998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2227487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riangle rectangle 1"/>
          <p:cNvSpPr/>
          <p:nvPr userDrawn="1"/>
        </p:nvSpPr>
        <p:spPr>
          <a:xfrm>
            <a:off x="1" y="8254004"/>
            <a:ext cx="2150460" cy="2434634"/>
          </a:xfrm>
          <a:prstGeom prst="rtTriangle">
            <a:avLst/>
          </a:prstGeom>
          <a:solidFill>
            <a:srgbClr val="D8232A"/>
          </a:solidFill>
          <a:ln>
            <a:solidFill>
              <a:srgbClr val="D82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542"/>
          </a:p>
        </p:txBody>
      </p:sp>
      <p:sp>
        <p:nvSpPr>
          <p:cNvPr id="3" name="Triangle rectangle 2"/>
          <p:cNvSpPr/>
          <p:nvPr userDrawn="1"/>
        </p:nvSpPr>
        <p:spPr>
          <a:xfrm flipH="1">
            <a:off x="10586881" y="8550910"/>
            <a:ext cx="4537233" cy="2137728"/>
          </a:xfrm>
          <a:prstGeom prst="rtTriangle">
            <a:avLst/>
          </a:prstGeom>
          <a:solidFill>
            <a:srgbClr val="DCDE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542"/>
          </a:p>
        </p:txBody>
      </p:sp>
    </p:spTree>
    <p:extLst>
      <p:ext uri="{BB962C8B-B14F-4D97-AF65-F5344CB8AC3E}">
        <p14:creationId xmlns:p14="http://schemas.microsoft.com/office/powerpoint/2010/main" val="12722120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a:extLst>
              <a:ext uri="{28A0092B-C50C-407E-A947-70E740481C1C}">
                <a14:useLocalDpi xmlns:a14="http://schemas.microsoft.com/office/drawing/2010/main" val="0"/>
              </a:ext>
            </a:extLst>
          </a:blip>
          <a:srcRect b="3747"/>
          <a:stretch/>
        </p:blipFill>
        <p:spPr>
          <a:xfrm>
            <a:off x="2880784" y="1"/>
            <a:ext cx="13251604" cy="10699948"/>
          </a:xfrm>
          <a:prstGeom prst="rect">
            <a:avLst/>
          </a:prstGeom>
        </p:spPr>
      </p:pic>
      <p:sp>
        <p:nvSpPr>
          <p:cNvPr id="12" name="Shape 143"/>
          <p:cNvSpPr/>
          <p:nvPr userDrawn="1"/>
        </p:nvSpPr>
        <p:spPr>
          <a:xfrm>
            <a:off x="0" y="5089828"/>
            <a:ext cx="16132387" cy="5598812"/>
          </a:xfrm>
          <a:custGeom>
            <a:avLst/>
            <a:gdLst/>
            <a:ahLst/>
            <a:cxnLst>
              <a:cxn ang="0">
                <a:pos x="wd2" y="hd2"/>
              </a:cxn>
              <a:cxn ang="5400000">
                <a:pos x="wd2" y="hd2"/>
              </a:cxn>
              <a:cxn ang="10800000">
                <a:pos x="wd2" y="hd2"/>
              </a:cxn>
              <a:cxn ang="16200000">
                <a:pos x="wd2" y="hd2"/>
              </a:cxn>
            </a:cxnLst>
            <a:rect l="0" t="0" r="r" b="b"/>
            <a:pathLst>
              <a:path w="21600" h="21600" extrusionOk="0">
                <a:moveTo>
                  <a:pt x="21570" y="0"/>
                </a:moveTo>
                <a:lnTo>
                  <a:pt x="70" y="16099"/>
                </a:lnTo>
                <a:lnTo>
                  <a:pt x="0" y="21600"/>
                </a:lnTo>
                <a:lnTo>
                  <a:pt x="21600" y="21600"/>
                </a:lnTo>
                <a:lnTo>
                  <a:pt x="21570" y="0"/>
                </a:lnTo>
                <a:close/>
              </a:path>
            </a:pathLst>
          </a:custGeom>
          <a:solidFill>
            <a:srgbClr val="FFFFFF"/>
          </a:solidFill>
          <a:ln w="12700">
            <a:solidFill>
              <a:schemeClr val="bg1"/>
            </a:solidFill>
            <a:miter lim="400000"/>
          </a:ln>
        </p:spPr>
        <p:txBody>
          <a:bodyPr lIns="44536" tIns="44536" rIns="44536" bIns="44536" anchor="ctr"/>
          <a:lstStyle/>
          <a:p>
            <a:pPr>
              <a:defRPr sz="2400"/>
            </a:pPr>
            <a:endParaRPr sz="2104"/>
          </a:p>
        </p:txBody>
      </p:sp>
      <p:sp>
        <p:nvSpPr>
          <p:cNvPr id="13" name="Shape 145"/>
          <p:cNvSpPr/>
          <p:nvPr userDrawn="1"/>
        </p:nvSpPr>
        <p:spPr>
          <a:xfrm>
            <a:off x="0" y="-8582"/>
            <a:ext cx="16132387" cy="10697221"/>
          </a:xfrm>
          <a:custGeom>
            <a:avLst/>
            <a:gdLst/>
            <a:ahLst/>
            <a:cxnLst>
              <a:cxn ang="0">
                <a:pos x="wd2" y="hd2"/>
              </a:cxn>
              <a:cxn ang="5400000">
                <a:pos x="wd2" y="hd2"/>
              </a:cxn>
              <a:cxn ang="10800000">
                <a:pos x="wd2" y="hd2"/>
              </a:cxn>
              <a:cxn ang="16200000">
                <a:pos x="wd2" y="hd2"/>
              </a:cxn>
            </a:cxnLst>
            <a:rect l="0" t="0" r="r" b="b"/>
            <a:pathLst>
              <a:path w="21600" h="21600" extrusionOk="0">
                <a:moveTo>
                  <a:pt x="38" y="21600"/>
                </a:moveTo>
                <a:lnTo>
                  <a:pt x="21600" y="21600"/>
                </a:lnTo>
                <a:lnTo>
                  <a:pt x="3854" y="0"/>
                </a:lnTo>
                <a:lnTo>
                  <a:pt x="0" y="0"/>
                </a:lnTo>
                <a:lnTo>
                  <a:pt x="38" y="21600"/>
                </a:lnTo>
                <a:close/>
              </a:path>
            </a:pathLst>
          </a:custGeom>
          <a:solidFill>
            <a:srgbClr val="D8232A"/>
          </a:solidFill>
          <a:ln w="12700">
            <a:solidFill>
              <a:srgbClr val="D8232A"/>
            </a:solidFill>
            <a:miter lim="400000"/>
          </a:ln>
          <a:effectLst/>
        </p:spPr>
        <p:txBody>
          <a:bodyPr lIns="44536" tIns="44536" rIns="44536" bIns="44536" anchor="ctr"/>
          <a:lstStyle/>
          <a:p>
            <a:pPr>
              <a:defRPr sz="2400">
                <a:solidFill>
                  <a:srgbClr val="FFFFFF"/>
                </a:solidFill>
              </a:defRPr>
            </a:pPr>
            <a:endParaRPr sz="2104"/>
          </a:p>
        </p:txBody>
      </p:sp>
    </p:spTree>
    <p:extLst>
      <p:ext uri="{BB962C8B-B14F-4D97-AF65-F5344CB8AC3E}">
        <p14:creationId xmlns:p14="http://schemas.microsoft.com/office/powerpoint/2010/main" val="30404873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0208419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94701" y="6868441"/>
            <a:ext cx="12855496" cy="2122882"/>
          </a:xfrm>
        </p:spPr>
        <p:txBody>
          <a:bodyPr anchor="t"/>
          <a:lstStyle>
            <a:lvl1pPr algn="l">
              <a:defRPr sz="6500" b="1" cap="all"/>
            </a:lvl1pPr>
          </a:lstStyle>
          <a:p>
            <a:r>
              <a:rPr lang="fr-FR"/>
              <a:t>Cliquez et modifiez le titre</a:t>
            </a:r>
          </a:p>
        </p:txBody>
      </p:sp>
      <p:sp>
        <p:nvSpPr>
          <p:cNvPr id="3" name="Espace réservé du texte 2"/>
          <p:cNvSpPr>
            <a:spLocks noGrp="1"/>
          </p:cNvSpPr>
          <p:nvPr>
            <p:ph type="body" idx="1"/>
          </p:nvPr>
        </p:nvSpPr>
        <p:spPr>
          <a:xfrm>
            <a:off x="1194701" y="4530302"/>
            <a:ext cx="12855496" cy="2338139"/>
          </a:xfrm>
        </p:spPr>
        <p:txBody>
          <a:bodyPr anchor="b"/>
          <a:lstStyle>
            <a:lvl1pPr marL="0" indent="0">
              <a:buNone/>
              <a:defRPr sz="3200">
                <a:solidFill>
                  <a:schemeClr val="tx1">
                    <a:tint val="75000"/>
                  </a:schemeClr>
                </a:solidFill>
              </a:defRPr>
            </a:lvl1pPr>
            <a:lvl2pPr marL="737464" indent="0">
              <a:buNone/>
              <a:defRPr sz="2900">
                <a:solidFill>
                  <a:schemeClr val="tx1">
                    <a:tint val="75000"/>
                  </a:schemeClr>
                </a:solidFill>
              </a:defRPr>
            </a:lvl2pPr>
            <a:lvl3pPr marL="1474927" indent="0">
              <a:buNone/>
              <a:defRPr sz="2600">
                <a:solidFill>
                  <a:schemeClr val="tx1">
                    <a:tint val="75000"/>
                  </a:schemeClr>
                </a:solidFill>
              </a:defRPr>
            </a:lvl3pPr>
            <a:lvl4pPr marL="2212391" indent="0">
              <a:buNone/>
              <a:defRPr sz="2300">
                <a:solidFill>
                  <a:schemeClr val="tx1">
                    <a:tint val="75000"/>
                  </a:schemeClr>
                </a:solidFill>
              </a:defRPr>
            </a:lvl4pPr>
            <a:lvl5pPr marL="2949854" indent="0">
              <a:buNone/>
              <a:defRPr sz="2300">
                <a:solidFill>
                  <a:schemeClr val="tx1">
                    <a:tint val="75000"/>
                  </a:schemeClr>
                </a:solidFill>
              </a:defRPr>
            </a:lvl5pPr>
            <a:lvl6pPr marL="3687318" indent="0">
              <a:buNone/>
              <a:defRPr sz="2300">
                <a:solidFill>
                  <a:schemeClr val="tx1">
                    <a:tint val="75000"/>
                  </a:schemeClr>
                </a:solidFill>
              </a:defRPr>
            </a:lvl6pPr>
            <a:lvl7pPr marL="4424782" indent="0">
              <a:buNone/>
              <a:defRPr sz="2300">
                <a:solidFill>
                  <a:schemeClr val="tx1">
                    <a:tint val="75000"/>
                  </a:schemeClr>
                </a:solidFill>
              </a:defRPr>
            </a:lvl7pPr>
            <a:lvl8pPr marL="5162245" indent="0">
              <a:buNone/>
              <a:defRPr sz="2300">
                <a:solidFill>
                  <a:schemeClr val="tx1">
                    <a:tint val="75000"/>
                  </a:schemeClr>
                </a:solidFill>
              </a:defRPr>
            </a:lvl8pPr>
            <a:lvl9pPr marL="5899709" indent="0">
              <a:buNone/>
              <a:defRPr sz="23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6494995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756207" y="2494017"/>
            <a:ext cx="6679816" cy="705400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7688092" y="2494017"/>
            <a:ext cx="6679816" cy="7054007"/>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1685994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756206" y="2392574"/>
            <a:ext cx="6682443"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fr-FR"/>
              <a:t>Cliquez pour modifier les styles du texte du masque</a:t>
            </a:r>
          </a:p>
        </p:txBody>
      </p:sp>
      <p:sp>
        <p:nvSpPr>
          <p:cNvPr id="4" name="Espace réservé du contenu 3"/>
          <p:cNvSpPr>
            <a:spLocks noGrp="1"/>
          </p:cNvSpPr>
          <p:nvPr>
            <p:ph sz="half" idx="2"/>
          </p:nvPr>
        </p:nvSpPr>
        <p:spPr>
          <a:xfrm>
            <a:off x="756206" y="3389684"/>
            <a:ext cx="6682443"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7682840" y="2392574"/>
            <a:ext cx="6685067"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fr-FR"/>
              <a:t>Cliquez pour modifier les styles du texte du masque</a:t>
            </a:r>
          </a:p>
        </p:txBody>
      </p:sp>
      <p:sp>
        <p:nvSpPr>
          <p:cNvPr id="6" name="Espace réservé du contenu 5"/>
          <p:cNvSpPr>
            <a:spLocks noGrp="1"/>
          </p:cNvSpPr>
          <p:nvPr>
            <p:ph sz="quarter" idx="4"/>
          </p:nvPr>
        </p:nvSpPr>
        <p:spPr>
          <a:xfrm>
            <a:off x="7682840" y="3389684"/>
            <a:ext cx="6685067"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37810858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921522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42302077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6207" y="425567"/>
            <a:ext cx="4975729" cy="1811130"/>
          </a:xfrm>
        </p:spPr>
        <p:txBody>
          <a:bodyPr anchor="b"/>
          <a:lstStyle>
            <a:lvl1pPr algn="l">
              <a:defRPr sz="3200" b="1"/>
            </a:lvl1pPr>
          </a:lstStyle>
          <a:p>
            <a:r>
              <a:rPr lang="fr-FR"/>
              <a:t>Cliquez et modifiez le titre</a:t>
            </a:r>
          </a:p>
        </p:txBody>
      </p:sp>
      <p:sp>
        <p:nvSpPr>
          <p:cNvPr id="3" name="Espace réservé du contenu 2"/>
          <p:cNvSpPr>
            <a:spLocks noGrp="1"/>
          </p:cNvSpPr>
          <p:nvPr>
            <p:ph idx="1"/>
          </p:nvPr>
        </p:nvSpPr>
        <p:spPr>
          <a:xfrm>
            <a:off x="5913107" y="425567"/>
            <a:ext cx="8454800" cy="9122456"/>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756207" y="2236698"/>
            <a:ext cx="4975729" cy="7311326"/>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1098602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964433" y="7482047"/>
            <a:ext cx="9074468" cy="883298"/>
          </a:xfrm>
        </p:spPr>
        <p:txBody>
          <a:bodyPr anchor="b"/>
          <a:lstStyle>
            <a:lvl1pPr algn="l">
              <a:defRPr sz="3200" b="1"/>
            </a:lvl1pPr>
          </a:lstStyle>
          <a:p>
            <a:r>
              <a:rPr lang="fr-FR"/>
              <a:t>Cliquez et modifiez le titre</a:t>
            </a:r>
          </a:p>
        </p:txBody>
      </p:sp>
      <p:sp>
        <p:nvSpPr>
          <p:cNvPr id="3" name="Espace réservé pour une image  2"/>
          <p:cNvSpPr>
            <a:spLocks noGrp="1"/>
          </p:cNvSpPr>
          <p:nvPr>
            <p:ph type="pic" idx="1"/>
          </p:nvPr>
        </p:nvSpPr>
        <p:spPr>
          <a:xfrm>
            <a:off x="2964433" y="955049"/>
            <a:ext cx="9074468" cy="6413183"/>
          </a:xfrm>
        </p:spPr>
        <p:txBody>
          <a:bodyPr/>
          <a:lstStyle>
            <a:lvl1pPr marL="0" indent="0">
              <a:buNone/>
              <a:defRPr sz="5200"/>
            </a:lvl1pPr>
            <a:lvl2pPr marL="737464" indent="0">
              <a:buNone/>
              <a:defRPr sz="4500"/>
            </a:lvl2pPr>
            <a:lvl3pPr marL="1474927" indent="0">
              <a:buNone/>
              <a:defRPr sz="3900"/>
            </a:lvl3pPr>
            <a:lvl4pPr marL="2212391" indent="0">
              <a:buNone/>
              <a:defRPr sz="3200"/>
            </a:lvl4pPr>
            <a:lvl5pPr marL="2949854" indent="0">
              <a:buNone/>
              <a:defRPr sz="3200"/>
            </a:lvl5pPr>
            <a:lvl6pPr marL="3687318" indent="0">
              <a:buNone/>
              <a:defRPr sz="3200"/>
            </a:lvl6pPr>
            <a:lvl7pPr marL="4424782" indent="0">
              <a:buNone/>
              <a:defRPr sz="3200"/>
            </a:lvl7pPr>
            <a:lvl8pPr marL="5162245" indent="0">
              <a:buNone/>
              <a:defRPr sz="3200"/>
            </a:lvl8pPr>
            <a:lvl9pPr marL="5899709" indent="0">
              <a:buNone/>
              <a:defRPr sz="3200"/>
            </a:lvl9pPr>
          </a:lstStyle>
          <a:p>
            <a:endParaRPr lang="fr-FR"/>
          </a:p>
        </p:txBody>
      </p:sp>
      <p:sp>
        <p:nvSpPr>
          <p:cNvPr id="4" name="Espace réservé du texte 3"/>
          <p:cNvSpPr>
            <a:spLocks noGrp="1"/>
          </p:cNvSpPr>
          <p:nvPr>
            <p:ph type="body" sz="half" idx="2"/>
          </p:nvPr>
        </p:nvSpPr>
        <p:spPr>
          <a:xfrm>
            <a:off x="2964433" y="8365344"/>
            <a:ext cx="9074468" cy="1254430"/>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332B8B-8813-EC42-91AA-A3F29244742E}" type="slidenum">
              <a:rPr lang="fr-FR" smtClean="0"/>
              <a:t>‹N°›</a:t>
            </a:fld>
            <a:endParaRPr lang="fr-FR"/>
          </a:p>
        </p:txBody>
      </p:sp>
    </p:spTree>
    <p:extLst>
      <p:ext uri="{BB962C8B-B14F-4D97-AF65-F5344CB8AC3E}">
        <p14:creationId xmlns:p14="http://schemas.microsoft.com/office/powerpoint/2010/main" val="39605618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56206" y="428041"/>
            <a:ext cx="13611701" cy="1781440"/>
          </a:xfrm>
          <a:prstGeom prst="rect">
            <a:avLst/>
          </a:prstGeom>
        </p:spPr>
        <p:txBody>
          <a:bodyPr vert="horz" lIns="147493" tIns="73746" rIns="147493" bIns="73746" rtlCol="0" anchor="ctr">
            <a:normAutofit/>
          </a:bodyPr>
          <a:lstStyle/>
          <a:p>
            <a:r>
              <a:rPr lang="fr-FR"/>
              <a:t>Cliquez et modifiez le titre</a:t>
            </a:r>
          </a:p>
        </p:txBody>
      </p:sp>
      <p:sp>
        <p:nvSpPr>
          <p:cNvPr id="3" name="Espace réservé du texte 2"/>
          <p:cNvSpPr>
            <a:spLocks noGrp="1"/>
          </p:cNvSpPr>
          <p:nvPr>
            <p:ph type="body" idx="1"/>
          </p:nvPr>
        </p:nvSpPr>
        <p:spPr>
          <a:xfrm>
            <a:off x="756206" y="2494017"/>
            <a:ext cx="13611701" cy="7054007"/>
          </a:xfrm>
          <a:prstGeom prst="rect">
            <a:avLst/>
          </a:prstGeom>
        </p:spPr>
        <p:txBody>
          <a:bodyPr vert="horz" lIns="147493" tIns="73746" rIns="147493" bIns="7374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756206" y="9906785"/>
            <a:ext cx="3528960" cy="569071"/>
          </a:xfrm>
          <a:prstGeom prst="rect">
            <a:avLst/>
          </a:prstGeom>
        </p:spPr>
        <p:txBody>
          <a:bodyPr vert="horz" lIns="147493" tIns="73746" rIns="147493" bIns="73746" rtlCol="0" anchor="ctr"/>
          <a:lstStyle>
            <a:lvl1pPr algn="l">
              <a:defRPr sz="19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5167407" y="9906785"/>
            <a:ext cx="4789302" cy="569071"/>
          </a:xfrm>
          <a:prstGeom prst="rect">
            <a:avLst/>
          </a:prstGeom>
        </p:spPr>
        <p:txBody>
          <a:bodyPr vert="horz" lIns="147493" tIns="73746" rIns="147493" bIns="73746" rtlCol="0" anchor="ctr"/>
          <a:lstStyle>
            <a:lvl1pPr algn="ctr">
              <a:defRPr sz="1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10838947" y="9906785"/>
            <a:ext cx="3528960" cy="569071"/>
          </a:xfrm>
          <a:prstGeom prst="rect">
            <a:avLst/>
          </a:prstGeom>
        </p:spPr>
        <p:txBody>
          <a:bodyPr vert="horz" lIns="147493" tIns="73746" rIns="147493" bIns="73746" rtlCol="0" anchor="ctr"/>
          <a:lstStyle>
            <a:lvl1pPr algn="r">
              <a:defRPr sz="1900">
                <a:solidFill>
                  <a:schemeClr val="tx1">
                    <a:tint val="75000"/>
                  </a:schemeClr>
                </a:solidFill>
              </a:defRPr>
            </a:lvl1pPr>
          </a:lstStyle>
          <a:p>
            <a:fld id="{E1332B8B-8813-EC42-91AA-A3F29244742E}" type="slidenum">
              <a:rPr lang="fr-FR" smtClean="0"/>
              <a:t>‹N°›</a:t>
            </a:fld>
            <a:endParaRPr lang="fr-FR"/>
          </a:p>
        </p:txBody>
      </p:sp>
    </p:spTree>
    <p:extLst>
      <p:ext uri="{BB962C8B-B14F-4D97-AF65-F5344CB8AC3E}">
        <p14:creationId xmlns:p14="http://schemas.microsoft.com/office/powerpoint/2010/main" val="127603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iming>
    <p:tnLst>
      <p:par>
        <p:cTn id="1" dur="indefinite" restart="never" nodeType="tmRoot"/>
      </p:par>
    </p:tnLst>
  </p:timing>
  <p:hf hdr="0" ftr="0" dt="0"/>
  <p:txStyles>
    <p:titleStyle>
      <a:lvl1pPr algn="ctr" defTabSz="737464" rtl="0" eaLnBrk="1" latinLnBrk="0" hangingPunct="1">
        <a:spcBef>
          <a:spcPct val="0"/>
        </a:spcBef>
        <a:buNone/>
        <a:defRPr sz="7100" kern="1200">
          <a:solidFill>
            <a:schemeClr val="tx1"/>
          </a:solidFill>
          <a:latin typeface="+mj-lt"/>
          <a:ea typeface="+mj-ea"/>
          <a:cs typeface="+mj-cs"/>
        </a:defRPr>
      </a:lvl1pPr>
    </p:titleStyle>
    <p:bodyStyle>
      <a:lvl1pPr marL="553098" indent="-553098" algn="l" defTabSz="737464" rtl="0" eaLnBrk="1" latinLnBrk="0" hangingPunct="1">
        <a:spcBef>
          <a:spcPct val="20000"/>
        </a:spcBef>
        <a:buFont typeface="Arial"/>
        <a:buChar char="•"/>
        <a:defRPr sz="5200" kern="1200">
          <a:solidFill>
            <a:schemeClr val="tx1"/>
          </a:solidFill>
          <a:latin typeface="+mn-lt"/>
          <a:ea typeface="+mn-ea"/>
          <a:cs typeface="+mn-cs"/>
        </a:defRPr>
      </a:lvl1pPr>
      <a:lvl2pPr marL="1198378" indent="-460915" algn="l" defTabSz="737464" rtl="0" eaLnBrk="1" latinLnBrk="0" hangingPunct="1">
        <a:spcBef>
          <a:spcPct val="20000"/>
        </a:spcBef>
        <a:buFont typeface="Arial"/>
        <a:buChar char="–"/>
        <a:defRPr sz="4500" kern="1200">
          <a:solidFill>
            <a:schemeClr val="tx1"/>
          </a:solidFill>
          <a:latin typeface="+mn-lt"/>
          <a:ea typeface="+mn-ea"/>
          <a:cs typeface="+mn-cs"/>
        </a:defRPr>
      </a:lvl2pPr>
      <a:lvl3pPr marL="1843659" indent="-368732" algn="l" defTabSz="737464" rtl="0" eaLnBrk="1" latinLnBrk="0" hangingPunct="1">
        <a:spcBef>
          <a:spcPct val="20000"/>
        </a:spcBef>
        <a:buFont typeface="Arial"/>
        <a:buChar char="•"/>
        <a:defRPr sz="3900" kern="1200">
          <a:solidFill>
            <a:schemeClr val="tx1"/>
          </a:solidFill>
          <a:latin typeface="+mn-lt"/>
          <a:ea typeface="+mn-ea"/>
          <a:cs typeface="+mn-cs"/>
        </a:defRPr>
      </a:lvl3pPr>
      <a:lvl4pPr marL="2581123" indent="-368732" algn="l" defTabSz="737464" rtl="0" eaLnBrk="1" latinLnBrk="0" hangingPunct="1">
        <a:spcBef>
          <a:spcPct val="20000"/>
        </a:spcBef>
        <a:buFont typeface="Arial"/>
        <a:buChar char="–"/>
        <a:defRPr sz="3200" kern="1200">
          <a:solidFill>
            <a:schemeClr val="tx1"/>
          </a:solidFill>
          <a:latin typeface="+mn-lt"/>
          <a:ea typeface="+mn-ea"/>
          <a:cs typeface="+mn-cs"/>
        </a:defRPr>
      </a:lvl4pPr>
      <a:lvl5pPr marL="3318586" indent="-368732" algn="l" defTabSz="737464" rtl="0" eaLnBrk="1" latinLnBrk="0" hangingPunct="1">
        <a:spcBef>
          <a:spcPct val="20000"/>
        </a:spcBef>
        <a:buFont typeface="Arial"/>
        <a:buChar char="»"/>
        <a:defRPr sz="3200" kern="1200">
          <a:solidFill>
            <a:schemeClr val="tx1"/>
          </a:solidFill>
          <a:latin typeface="+mn-lt"/>
          <a:ea typeface="+mn-ea"/>
          <a:cs typeface="+mn-cs"/>
        </a:defRPr>
      </a:lvl5pPr>
      <a:lvl6pPr marL="4056050" indent="-368732" algn="l" defTabSz="737464" rtl="0" eaLnBrk="1" latinLnBrk="0" hangingPunct="1">
        <a:spcBef>
          <a:spcPct val="20000"/>
        </a:spcBef>
        <a:buFont typeface="Arial"/>
        <a:buChar char="•"/>
        <a:defRPr sz="3200" kern="1200">
          <a:solidFill>
            <a:schemeClr val="tx1"/>
          </a:solidFill>
          <a:latin typeface="+mn-lt"/>
          <a:ea typeface="+mn-ea"/>
          <a:cs typeface="+mn-cs"/>
        </a:defRPr>
      </a:lvl6pPr>
      <a:lvl7pPr marL="4793513" indent="-368732" algn="l" defTabSz="737464" rtl="0" eaLnBrk="1" latinLnBrk="0" hangingPunct="1">
        <a:spcBef>
          <a:spcPct val="20000"/>
        </a:spcBef>
        <a:buFont typeface="Arial"/>
        <a:buChar char="•"/>
        <a:defRPr sz="3200" kern="1200">
          <a:solidFill>
            <a:schemeClr val="tx1"/>
          </a:solidFill>
          <a:latin typeface="+mn-lt"/>
          <a:ea typeface="+mn-ea"/>
          <a:cs typeface="+mn-cs"/>
        </a:defRPr>
      </a:lvl7pPr>
      <a:lvl8pPr marL="5530977" indent="-368732" algn="l" defTabSz="737464" rtl="0" eaLnBrk="1" latinLnBrk="0" hangingPunct="1">
        <a:spcBef>
          <a:spcPct val="20000"/>
        </a:spcBef>
        <a:buFont typeface="Arial"/>
        <a:buChar char="•"/>
        <a:defRPr sz="3200" kern="1200">
          <a:solidFill>
            <a:schemeClr val="tx1"/>
          </a:solidFill>
          <a:latin typeface="+mn-lt"/>
          <a:ea typeface="+mn-ea"/>
          <a:cs typeface="+mn-cs"/>
        </a:defRPr>
      </a:lvl8pPr>
      <a:lvl9pPr marL="6268441" indent="-368732" algn="l" defTabSz="737464"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fr-FR"/>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adum.parisnanterre.f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ervice-public.fr/particuliers/vosdroits/F2401"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7.JP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723" y="6625300"/>
            <a:ext cx="3786239" cy="404577"/>
          </a:xfrm>
          <a:prstGeom prst="rect">
            <a:avLst/>
          </a:prstGeom>
        </p:spPr>
      </p:pic>
      <p:sp>
        <p:nvSpPr>
          <p:cNvPr id="9" name="Rectangle 8"/>
          <p:cNvSpPr/>
          <p:nvPr/>
        </p:nvSpPr>
        <p:spPr>
          <a:xfrm>
            <a:off x="1203721" y="7233967"/>
            <a:ext cx="2356479" cy="307777"/>
          </a:xfrm>
          <a:prstGeom prst="rect">
            <a:avLst/>
          </a:prstGeom>
        </p:spPr>
        <p:txBody>
          <a:bodyPr wrap="none">
            <a:spAutoFit/>
          </a:bodyPr>
          <a:lstStyle/>
          <a:p>
            <a:r>
              <a:rPr lang="fr-FR" sz="1400" dirty="0">
                <a:hlinkClick r:id="rId4"/>
              </a:rPr>
              <a:t>https://adum.parisnanterre.fr</a:t>
            </a:r>
            <a:endParaRPr lang="fr-FR" altLang="fr-FR" sz="1227" dirty="0">
              <a:solidFill>
                <a:srgbClr val="FFFF00"/>
              </a:solidFill>
            </a:endParaRPr>
          </a:p>
        </p:txBody>
      </p:sp>
    </p:spTree>
    <p:extLst>
      <p:ext uri="{BB962C8B-B14F-4D97-AF65-F5344CB8AC3E}">
        <p14:creationId xmlns:p14="http://schemas.microsoft.com/office/powerpoint/2010/main" val="2826279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676401"/>
            <a:ext cx="12369800" cy="6477000"/>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STATUT ET FINANCEMENT</a:t>
            </a:r>
            <a:endParaRPr lang="fr-FR" sz="2400" dirty="0">
              <a:solidFill>
                <a:prstClr val="white"/>
              </a:solidFill>
            </a:endParaRPr>
          </a:p>
        </p:txBody>
      </p:sp>
      <p:sp>
        <p:nvSpPr>
          <p:cNvPr id="4" name="Rectangle à coins arrondis 3"/>
          <p:cNvSpPr/>
          <p:nvPr/>
        </p:nvSpPr>
        <p:spPr>
          <a:xfrm>
            <a:off x="266700" y="3816350"/>
            <a:ext cx="203835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9848850" y="1184276"/>
            <a:ext cx="4997450" cy="9842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Indiquez si vous préparez votre thèse à temps plein (vous êtes financé par un CD, un CIFRE…) ou à temps partiel (vous êtes salarié ou sans financement).</a:t>
            </a:r>
          </a:p>
          <a:p>
            <a:r>
              <a:rPr lang="fr-FR" sz="1400" dirty="0" smtClean="0"/>
              <a:t>Attention, cela doit être cohérent avec le financement indiqué.</a:t>
            </a:r>
            <a:endParaRPr lang="fr-FR" sz="1400" dirty="0"/>
          </a:p>
        </p:txBody>
      </p:sp>
      <p:cxnSp>
        <p:nvCxnSpPr>
          <p:cNvPr id="7" name="Connecteur droit avec flèche 6"/>
          <p:cNvCxnSpPr/>
          <p:nvPr/>
        </p:nvCxnSpPr>
        <p:spPr>
          <a:xfrm flipH="1">
            <a:off x="9112250" y="2305050"/>
            <a:ext cx="736600" cy="49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à coins arrondis 8"/>
          <p:cNvSpPr/>
          <p:nvPr/>
        </p:nvSpPr>
        <p:spPr>
          <a:xfrm>
            <a:off x="6959600" y="3200400"/>
            <a:ext cx="7886700" cy="508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Rémunération dédiée: si vous bénéficiez d’un contrat de recherche, contrat doctoral, CIFRE, bourse …</a:t>
            </a:r>
            <a:endParaRPr lang="fr-FR" sz="1400" dirty="0"/>
          </a:p>
        </p:txBody>
      </p:sp>
      <p:cxnSp>
        <p:nvCxnSpPr>
          <p:cNvPr id="11" name="Connecteur droit avec flèche 10"/>
          <p:cNvCxnSpPr/>
          <p:nvPr/>
        </p:nvCxnSpPr>
        <p:spPr>
          <a:xfrm flipH="1">
            <a:off x="5918200" y="3454400"/>
            <a:ext cx="812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à coins arrondis 11"/>
          <p:cNvSpPr/>
          <p:nvPr/>
        </p:nvSpPr>
        <p:spPr>
          <a:xfrm>
            <a:off x="8115300" y="5400675"/>
            <a:ext cx="2266950" cy="4127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Indiquez public ou privé </a:t>
            </a:r>
            <a:endParaRPr lang="fr-FR" dirty="0"/>
          </a:p>
        </p:txBody>
      </p:sp>
      <p:cxnSp>
        <p:nvCxnSpPr>
          <p:cNvPr id="14" name="Connecteur droit avec flèche 13"/>
          <p:cNvCxnSpPr/>
          <p:nvPr/>
        </p:nvCxnSpPr>
        <p:spPr>
          <a:xfrm flipH="1">
            <a:off x="7327900" y="5607050"/>
            <a:ext cx="5207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à coins arrondis 14"/>
          <p:cNvSpPr/>
          <p:nvPr/>
        </p:nvSpPr>
        <p:spPr>
          <a:xfrm>
            <a:off x="11277600" y="6756400"/>
            <a:ext cx="3821113" cy="927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Ajoutez un financement si vous bénéficiez d’un financement multiple ou s’il y a un changement en cours de thèse </a:t>
            </a:r>
            <a:endParaRPr lang="fr-FR" sz="1400" dirty="0"/>
          </a:p>
        </p:txBody>
      </p:sp>
      <p:cxnSp>
        <p:nvCxnSpPr>
          <p:cNvPr id="17" name="Connecteur droit avec flèche 16"/>
          <p:cNvCxnSpPr/>
          <p:nvPr/>
        </p:nvCxnSpPr>
        <p:spPr>
          <a:xfrm flipH="1" flipV="1">
            <a:off x="10382250" y="6902450"/>
            <a:ext cx="781050" cy="317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Ellipse 18"/>
          <p:cNvSpPr/>
          <p:nvPr/>
        </p:nvSpPr>
        <p:spPr>
          <a:xfrm>
            <a:off x="9248775" y="7454900"/>
            <a:ext cx="1762125" cy="4445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9112250" y="4046954"/>
            <a:ext cx="5745163" cy="338554"/>
          </a:xfrm>
          <a:prstGeom prst="rect">
            <a:avLst/>
          </a:prstGeom>
          <a:noFill/>
        </p:spPr>
        <p:txBody>
          <a:bodyPr wrap="square" rtlCol="0">
            <a:spAutoFit/>
          </a:bodyPr>
          <a:lstStyle/>
          <a:p>
            <a:r>
              <a:rPr lang="fr-FR" sz="1600" dirty="0" smtClean="0">
                <a:solidFill>
                  <a:srgbClr val="C00000"/>
                </a:solidFill>
              </a:rPr>
              <a:t>Si vous avez un contrat doctoral, indiquez ici </a:t>
            </a:r>
            <a:r>
              <a:rPr lang="fr-FR" sz="1600" b="1" dirty="0" smtClean="0">
                <a:solidFill>
                  <a:srgbClr val="C00000"/>
                </a:solidFill>
              </a:rPr>
              <a:t>contrat de recherche</a:t>
            </a:r>
            <a:endParaRPr lang="fr-FR" sz="1600" b="1" dirty="0">
              <a:solidFill>
                <a:srgbClr val="C00000"/>
              </a:solidFill>
            </a:endParaRPr>
          </a:p>
        </p:txBody>
      </p:sp>
      <p:cxnSp>
        <p:nvCxnSpPr>
          <p:cNvPr id="13" name="Connecteur droit avec flèche 12"/>
          <p:cNvCxnSpPr/>
          <p:nvPr/>
        </p:nvCxnSpPr>
        <p:spPr>
          <a:xfrm>
            <a:off x="8293100" y="4216231"/>
            <a:ext cx="819150" cy="0"/>
          </a:xfrm>
          <a:prstGeom prst="straightConnector1">
            <a:avLst/>
          </a:prstGeom>
          <a:ln w="158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20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908719" y="362120"/>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DEROULEMENT DE LA THESE</a:t>
            </a:r>
            <a:endParaRPr lang="fr-FR" sz="2400" dirty="0">
              <a:solidFill>
                <a:prstClr val="white"/>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953294"/>
            <a:ext cx="12966700" cy="7708106"/>
          </a:xfrm>
          <a:prstGeom prst="rect">
            <a:avLst/>
          </a:prstGeom>
        </p:spPr>
      </p:pic>
      <p:sp>
        <p:nvSpPr>
          <p:cNvPr id="10" name="Rectangle à coins arrondis 9"/>
          <p:cNvSpPr/>
          <p:nvPr/>
        </p:nvSpPr>
        <p:spPr>
          <a:xfrm>
            <a:off x="6629400" y="6781799"/>
            <a:ext cx="4889500" cy="9068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Co-directeur: Enseignant chercheur HDR</a:t>
            </a:r>
          </a:p>
          <a:p>
            <a:r>
              <a:rPr lang="fr-FR" sz="1400" dirty="0" smtClean="0"/>
              <a:t>Co-encadrant: Enseignant chercheur non HDR autorisé par la 	       Commission Recherche à </a:t>
            </a:r>
            <a:r>
              <a:rPr lang="fr-FR" sz="1400" dirty="0" err="1" smtClean="0"/>
              <a:t>co</a:t>
            </a:r>
            <a:r>
              <a:rPr lang="fr-FR" sz="1400" dirty="0"/>
              <a:t>-</a:t>
            </a:r>
            <a:r>
              <a:rPr lang="fr-FR" sz="1400" dirty="0" smtClean="0"/>
              <a:t>encadrer une thèse</a:t>
            </a:r>
            <a:endParaRPr lang="fr-FR" sz="1400" dirty="0"/>
          </a:p>
        </p:txBody>
      </p:sp>
      <p:sp>
        <p:nvSpPr>
          <p:cNvPr id="11" name="Rectangle 10"/>
          <p:cNvSpPr/>
          <p:nvPr/>
        </p:nvSpPr>
        <p:spPr>
          <a:xfrm>
            <a:off x="6261163" y="1586895"/>
            <a:ext cx="7559675" cy="400110"/>
          </a:xfrm>
          <a:prstGeom prst="rect">
            <a:avLst/>
          </a:prstGeom>
        </p:spPr>
        <p:txBody>
          <a:bodyPr>
            <a:spAutoFit/>
          </a:bodyPr>
          <a:lstStyle/>
          <a:p>
            <a:endParaRPr lang="fr-FR" sz="2000" dirty="0">
              <a:solidFill>
                <a:srgbClr val="FFC000"/>
              </a:solidFill>
            </a:endParaRPr>
          </a:p>
        </p:txBody>
      </p:sp>
      <p:sp>
        <p:nvSpPr>
          <p:cNvPr id="12" name="Rectangle à coins arrondis 11"/>
          <p:cNvSpPr/>
          <p:nvPr/>
        </p:nvSpPr>
        <p:spPr>
          <a:xfrm>
            <a:off x="698501" y="2250331"/>
            <a:ext cx="1358900"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6162675" y="5806570"/>
            <a:ext cx="4889500" cy="9068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400" dirty="0" smtClean="0"/>
              <a:t>Si votre directeur n’apparaît pas dans le menu déroulant, indiquez « autre » et renseignez  son nom, prénom, grade et mail.</a:t>
            </a:r>
            <a:endParaRPr lang="fr-FR" sz="1400" dirty="0"/>
          </a:p>
        </p:txBody>
      </p:sp>
      <p:cxnSp>
        <p:nvCxnSpPr>
          <p:cNvPr id="3" name="Connecteur droit avec flèche 2"/>
          <p:cNvCxnSpPr/>
          <p:nvPr/>
        </p:nvCxnSpPr>
        <p:spPr>
          <a:xfrm flipH="1">
            <a:off x="4276725" y="6260013"/>
            <a:ext cx="1762125"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24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752600"/>
            <a:ext cx="13813244" cy="5410199"/>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LANGUES VIVANTES</a:t>
            </a:r>
            <a:endParaRPr lang="fr-FR" sz="2400" dirty="0">
              <a:solidFill>
                <a:prstClr val="white"/>
              </a:solidFill>
            </a:endParaRPr>
          </a:p>
        </p:txBody>
      </p:sp>
      <p:sp>
        <p:nvSpPr>
          <p:cNvPr id="7" name="Rectangle à coins arrondis 6"/>
          <p:cNvSpPr/>
          <p:nvPr/>
        </p:nvSpPr>
        <p:spPr>
          <a:xfrm>
            <a:off x="5740400" y="1968500"/>
            <a:ext cx="4025900" cy="863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Si votre langue maternelle n’est pas l’anglais,</a:t>
            </a:r>
          </a:p>
          <a:p>
            <a:pPr algn="ctr"/>
            <a:r>
              <a:rPr lang="fr-FR" sz="1400" dirty="0" smtClean="0"/>
              <a:t>Renseignez l’anglais dans </a:t>
            </a:r>
            <a:r>
              <a:rPr lang="fr-FR" sz="1400" b="1" dirty="0" smtClean="0"/>
              <a:t>Autres langues 1</a:t>
            </a:r>
            <a:endParaRPr lang="fr-FR" sz="1400" b="1" dirty="0"/>
          </a:p>
        </p:txBody>
      </p:sp>
      <p:sp>
        <p:nvSpPr>
          <p:cNvPr id="8" name="Rectangle à coins arrondis 7"/>
          <p:cNvSpPr/>
          <p:nvPr/>
        </p:nvSpPr>
        <p:spPr>
          <a:xfrm>
            <a:off x="444500" y="4514850"/>
            <a:ext cx="203835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p:cNvSpPr/>
          <p:nvPr/>
        </p:nvSpPr>
        <p:spPr>
          <a:xfrm>
            <a:off x="12433300" y="5778500"/>
            <a:ext cx="1701800" cy="5461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68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405781"/>
            <a:ext cx="13737044" cy="6604000"/>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GESTION AFFICHAGE WEB</a:t>
            </a:r>
            <a:endParaRPr lang="fr-FR" sz="2400" dirty="0">
              <a:solidFill>
                <a:prstClr val="white"/>
              </a:solidFill>
            </a:endParaRPr>
          </a:p>
        </p:txBody>
      </p:sp>
      <p:sp>
        <p:nvSpPr>
          <p:cNvPr id="5" name="Rectangle à coins arrondis 4"/>
          <p:cNvSpPr/>
          <p:nvPr/>
        </p:nvSpPr>
        <p:spPr>
          <a:xfrm>
            <a:off x="495300" y="3952131"/>
            <a:ext cx="1447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5930900" y="4104531"/>
            <a:ext cx="5321300" cy="6540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Cochez les éléments que vous souhaitez voir apparaître sur le web</a:t>
            </a:r>
            <a:endParaRPr lang="fr-FR" sz="1400" dirty="0"/>
          </a:p>
        </p:txBody>
      </p:sp>
      <p:cxnSp>
        <p:nvCxnSpPr>
          <p:cNvPr id="8" name="Connecteur droit avec flèche 7"/>
          <p:cNvCxnSpPr/>
          <p:nvPr/>
        </p:nvCxnSpPr>
        <p:spPr>
          <a:xfrm flipH="1">
            <a:off x="4279900" y="4447431"/>
            <a:ext cx="1498600" cy="622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Ellipse 8"/>
          <p:cNvSpPr/>
          <p:nvPr/>
        </p:nvSpPr>
        <p:spPr>
          <a:xfrm>
            <a:off x="8661400" y="7061200"/>
            <a:ext cx="1549400" cy="3683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540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00" y="965200"/>
            <a:ext cx="12598400" cy="49403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699" y="6108700"/>
            <a:ext cx="10490201" cy="3683000"/>
          </a:xfrm>
          <a:prstGeom prst="rect">
            <a:avLst/>
          </a:prstGeom>
        </p:spPr>
      </p:pic>
      <p:sp>
        <p:nvSpPr>
          <p:cNvPr id="4" name="Pentagone 3"/>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COMPETENCES ET PORTFOLIO</a:t>
            </a:r>
            <a:endParaRPr lang="fr-FR" sz="2400" dirty="0">
              <a:solidFill>
                <a:prstClr val="white"/>
              </a:solidFill>
            </a:endParaRPr>
          </a:p>
        </p:txBody>
      </p:sp>
      <p:sp>
        <p:nvSpPr>
          <p:cNvPr id="5" name="Ellipse 4"/>
          <p:cNvSpPr/>
          <p:nvPr/>
        </p:nvSpPr>
        <p:spPr>
          <a:xfrm>
            <a:off x="9525000" y="9232900"/>
            <a:ext cx="1422400" cy="2794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647700" y="2781300"/>
            <a:ext cx="1638300" cy="27305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734300" y="3784600"/>
            <a:ext cx="6946900" cy="812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Il s’agit là de valoriser votre profil, renseignez dans cette rubrique toutes vos compétences, acquises avant et pendant le doctorat, pensez à l’alimenter au fil du temps</a:t>
            </a:r>
            <a:endParaRPr lang="fr-FR" sz="1400" dirty="0"/>
          </a:p>
        </p:txBody>
      </p:sp>
    </p:spTree>
    <p:extLst>
      <p:ext uri="{BB962C8B-B14F-4D97-AF65-F5344CB8AC3E}">
        <p14:creationId xmlns:p14="http://schemas.microsoft.com/office/powerpoint/2010/main" val="11467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1435099"/>
            <a:ext cx="13838644" cy="6034059"/>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JE FINALISE LA PROCEDURE</a:t>
            </a:r>
            <a:endParaRPr lang="fr-FR" sz="2400" dirty="0">
              <a:solidFill>
                <a:prstClr val="white"/>
              </a:solidFill>
            </a:endParaRPr>
          </a:p>
        </p:txBody>
      </p:sp>
      <p:sp>
        <p:nvSpPr>
          <p:cNvPr id="4" name="Rectangle à coins arrondis 3"/>
          <p:cNvSpPr/>
          <p:nvPr/>
        </p:nvSpPr>
        <p:spPr>
          <a:xfrm>
            <a:off x="596900" y="4699000"/>
            <a:ext cx="1739900" cy="27305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p:cNvSpPr/>
          <p:nvPr/>
        </p:nvSpPr>
        <p:spPr>
          <a:xfrm>
            <a:off x="11036300" y="2679700"/>
            <a:ext cx="3441700" cy="5969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4089400" y="3717925"/>
            <a:ext cx="8572500" cy="1200329"/>
          </a:xfrm>
          <a:prstGeom prst="rect">
            <a:avLst/>
          </a:prstGeom>
          <a:noFill/>
        </p:spPr>
        <p:txBody>
          <a:bodyPr wrap="square" rtlCol="0">
            <a:spAutoFit/>
          </a:bodyPr>
          <a:lstStyle/>
          <a:p>
            <a:r>
              <a:rPr lang="fr-FR" sz="1800" dirty="0" smtClean="0">
                <a:solidFill>
                  <a:srgbClr val="FF0000"/>
                </a:solidFill>
              </a:rPr>
              <a:t>Après avoir cliqué, votre compte est créé. </a:t>
            </a:r>
            <a:r>
              <a:rPr lang="fr-FR" sz="1800" u="sng" dirty="0" smtClean="0">
                <a:solidFill>
                  <a:srgbClr val="FF0000"/>
                </a:solidFill>
              </a:rPr>
              <a:t>Vous n’avez aucun document à déposer pour le moment.</a:t>
            </a:r>
          </a:p>
          <a:p>
            <a:r>
              <a:rPr lang="fr-FR" sz="1800" dirty="0" smtClean="0">
                <a:solidFill>
                  <a:srgbClr val="FF0000"/>
                </a:solidFill>
              </a:rPr>
              <a:t>Nous vous enverrons un mail à partir du 08/07 afin que vous puissiez vous réinscrire pour l’année 2019/2020</a:t>
            </a:r>
            <a:endParaRPr lang="fr-FR" sz="1800" dirty="0">
              <a:solidFill>
                <a:srgbClr val="FF0000"/>
              </a:solidFill>
            </a:endParaRPr>
          </a:p>
        </p:txBody>
      </p:sp>
      <p:cxnSp>
        <p:nvCxnSpPr>
          <p:cNvPr id="10" name="Connecteur droit avec flèche 9"/>
          <p:cNvCxnSpPr/>
          <p:nvPr/>
        </p:nvCxnSpPr>
        <p:spPr>
          <a:xfrm flipH="1">
            <a:off x="5854700" y="2978150"/>
            <a:ext cx="5003800" cy="739775"/>
          </a:xfrm>
          <a:prstGeom prst="straightConnector1">
            <a:avLst/>
          </a:prstGeom>
          <a:ln w="15875">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256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908719" y="228549"/>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LISTE  DES DOMAINES SCIENTIFIQUES</a:t>
            </a:r>
            <a:endParaRPr lang="fr-FR" sz="2400" dirty="0">
              <a:solidFill>
                <a:prstClr val="white"/>
              </a:solidFill>
            </a:endParaRPr>
          </a:p>
        </p:txBody>
      </p:sp>
      <p:graphicFrame>
        <p:nvGraphicFramePr>
          <p:cNvPr id="17" name="Tableau 16"/>
          <p:cNvGraphicFramePr>
            <a:graphicFrameLocks noGrp="1"/>
          </p:cNvGraphicFramePr>
          <p:nvPr>
            <p:extLst>
              <p:ext uri="{D42A27DB-BD31-4B8C-83A1-F6EECF244321}">
                <p14:modId xmlns:p14="http://schemas.microsoft.com/office/powerpoint/2010/main" val="1723055545"/>
              </p:ext>
            </p:extLst>
          </p:nvPr>
        </p:nvGraphicFramePr>
        <p:xfrm>
          <a:off x="496759" y="1019906"/>
          <a:ext cx="5842000" cy="3055845"/>
        </p:xfrm>
        <a:graphic>
          <a:graphicData uri="http://schemas.openxmlformats.org/drawingml/2006/table">
            <a:tbl>
              <a:tblPr>
                <a:tableStyleId>{5C22544A-7EE6-4342-B048-85BDC9FD1C3A}</a:tableStyleId>
              </a:tblPr>
              <a:tblGrid>
                <a:gridCol w="3567997"/>
                <a:gridCol w="2274003"/>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 et littératures françaises et de l’espace francophone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Littératures comparées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 littératures et sociétés du monde anglophone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littératures et civilisations germaniques et scandinaves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Études slaves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littératures et civilisations romanes : Espagnol, Italien, Portugais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de l'information et de la communication</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Arts du spectacle : théâtre, cinéma</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Esthétique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l'art</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Arts du spectacle : cinéma</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3562144743"/>
              </p:ext>
            </p:extLst>
          </p:nvPr>
        </p:nvGraphicFramePr>
        <p:xfrm>
          <a:off x="496759" y="4426389"/>
          <a:ext cx="5842000" cy="4851690"/>
        </p:xfrm>
        <a:graphic>
          <a:graphicData uri="http://schemas.openxmlformats.org/drawingml/2006/table">
            <a:tbl>
              <a:tblPr>
                <a:tableStyleId>{5C22544A-7EE6-4342-B048-85BDC9FD1C3A}</a:tableStyleId>
              </a:tblPr>
              <a:tblGrid>
                <a:gridCol w="3567997"/>
                <a:gridCol w="2274003"/>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du langage : linguistique et phonétique générales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du langage: traitement automatique des langues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Psychologie </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Philosophie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l'éducation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Sciences de l'Information et de la communication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err="1">
                          <a:effectLst/>
                          <a:latin typeface="Arial" panose="020B0604020202020204" pitchFamily="34" charset="0"/>
                          <a:cs typeface="Arial" panose="020B0604020202020204" pitchFamily="34" charset="0"/>
                        </a:rPr>
                        <a:t>Epistémologie</a:t>
                      </a:r>
                      <a:r>
                        <a:rPr lang="fr-FR" sz="900" u="none" strike="noStrike" dirty="0">
                          <a:effectLst/>
                          <a:latin typeface="Arial" panose="020B0604020202020204" pitchFamily="34" charset="0"/>
                          <a:cs typeface="Arial" panose="020B0604020202020204" pitchFamily="34" charset="0"/>
                        </a:rPr>
                        <a:t>,  Histoire des sciences et  techniques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Neurosciences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Electronique et traitement du signal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Mathématiques appliquées et applications  mathématiques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Mathématiques et leurs interactions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Milieux denses et matériaux </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Physique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Constituants élémentaires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Milieux dilués et optiques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Physique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Génie Informatiques Mécaniques et Génie Civil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Génie Informatiques automatique et traitement du signal</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et technologie de l'information et de la communication</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Energétique, génie des procédés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err="1">
                          <a:effectLst/>
                          <a:latin typeface="Arial" panose="020B0604020202020204" pitchFamily="34" charset="0"/>
                          <a:cs typeface="Arial" panose="020B0604020202020204" pitchFamily="34" charset="0"/>
                        </a:rPr>
                        <a:t>Electronique</a:t>
                      </a:r>
                      <a:r>
                        <a:rPr lang="fr-FR" sz="900" u="none" strike="noStrike" dirty="0">
                          <a:effectLst/>
                          <a:latin typeface="Arial" panose="020B0604020202020204" pitchFamily="34" charset="0"/>
                          <a:cs typeface="Arial" panose="020B0604020202020204" pitchFamily="34" charset="0"/>
                        </a:rPr>
                        <a:t>, optronique et systèmes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Département Sciences pour l'ingénieur</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19" name="ZoneTexte 18"/>
          <p:cNvSpPr txBox="1"/>
          <p:nvPr/>
        </p:nvSpPr>
        <p:spPr>
          <a:xfrm>
            <a:off x="496759" y="697867"/>
            <a:ext cx="5796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Lettres, Langues, Spectacles (138) </a:t>
            </a:r>
            <a:endParaRPr lang="fr-FR" sz="1000" b="1" dirty="0">
              <a:latin typeface="Arial" panose="020B0604020202020204" pitchFamily="34" charset="0"/>
              <a:cs typeface="Arial" panose="020B0604020202020204" pitchFamily="34" charset="0"/>
            </a:endParaRPr>
          </a:p>
        </p:txBody>
      </p:sp>
      <p:sp>
        <p:nvSpPr>
          <p:cNvPr id="20" name="ZoneTexte 19"/>
          <p:cNvSpPr txBox="1"/>
          <p:nvPr/>
        </p:nvSpPr>
        <p:spPr>
          <a:xfrm>
            <a:off x="496759" y="4119724"/>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Connaissance, Langage, Modélisation (139)</a:t>
            </a:r>
            <a:endParaRPr lang="fr-FR" sz="1000" b="1" dirty="0">
              <a:latin typeface="Arial" panose="020B0604020202020204" pitchFamily="34" charset="0"/>
              <a:cs typeface="Arial" panose="020B0604020202020204" pitchFamily="34" charset="0"/>
            </a:endParaRPr>
          </a:p>
        </p:txBody>
      </p:sp>
      <p:sp>
        <p:nvSpPr>
          <p:cNvPr id="21" name="ZoneTexte 20"/>
          <p:cNvSpPr txBox="1"/>
          <p:nvPr/>
        </p:nvSpPr>
        <p:spPr>
          <a:xfrm>
            <a:off x="8299622" y="652306"/>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Droit et Science Politique (141)</a:t>
            </a:r>
            <a:endParaRPr lang="fr-FR" sz="1000" b="1" dirty="0">
              <a:latin typeface="Arial" panose="020B0604020202020204" pitchFamily="34" charset="0"/>
              <a:cs typeface="Arial" panose="020B0604020202020204" pitchFamily="34" charset="0"/>
            </a:endParaRPr>
          </a:p>
        </p:txBody>
      </p:sp>
      <p:sp>
        <p:nvSpPr>
          <p:cNvPr id="22" name="ZoneTexte 21"/>
          <p:cNvSpPr txBox="1"/>
          <p:nvPr/>
        </p:nvSpPr>
        <p:spPr>
          <a:xfrm>
            <a:off x="8503449" y="2153950"/>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Milieux, Cultures et Sociétés du Passé et du Présent  (395)</a:t>
            </a:r>
            <a:endParaRPr lang="fr-FR" sz="1000" b="1" dirty="0">
              <a:latin typeface="Arial" panose="020B0604020202020204" pitchFamily="34" charset="0"/>
              <a:cs typeface="Arial" panose="020B0604020202020204" pitchFamily="34" charset="0"/>
            </a:endParaRPr>
          </a:p>
        </p:txBody>
      </p:sp>
      <p:sp>
        <p:nvSpPr>
          <p:cNvPr id="23" name="ZoneTexte 22"/>
          <p:cNvSpPr txBox="1"/>
          <p:nvPr/>
        </p:nvSpPr>
        <p:spPr>
          <a:xfrm>
            <a:off x="8503449" y="6574737"/>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a:t>
            </a:r>
            <a:r>
              <a:rPr lang="fr-FR" sz="1000" b="1" dirty="0" err="1" smtClean="0">
                <a:latin typeface="Arial" panose="020B0604020202020204" pitchFamily="34" charset="0"/>
                <a:cs typeface="Arial" panose="020B0604020202020204" pitchFamily="34" charset="0"/>
              </a:rPr>
              <a:t>Economie</a:t>
            </a:r>
            <a:r>
              <a:rPr lang="fr-FR" sz="1000" b="1" dirty="0" smtClean="0">
                <a:latin typeface="Arial" panose="020B0604020202020204" pitchFamily="34" charset="0"/>
                <a:cs typeface="Arial" panose="020B0604020202020204" pitchFamily="34" charset="0"/>
              </a:rPr>
              <a:t>, Organisation, Société (396)</a:t>
            </a:r>
            <a:endParaRPr lang="fr-FR" sz="1000" b="1" dirty="0">
              <a:latin typeface="Arial" panose="020B0604020202020204" pitchFamily="34" charset="0"/>
              <a:cs typeface="Arial" panose="020B0604020202020204" pitchFamily="34" charset="0"/>
            </a:endParaRPr>
          </a:p>
        </p:txBody>
      </p:sp>
      <p:graphicFrame>
        <p:nvGraphicFramePr>
          <p:cNvPr id="24" name="Tableau 23"/>
          <p:cNvGraphicFramePr>
            <a:graphicFrameLocks noGrp="1"/>
          </p:cNvGraphicFramePr>
          <p:nvPr>
            <p:extLst>
              <p:ext uri="{D42A27DB-BD31-4B8C-83A1-F6EECF244321}">
                <p14:modId xmlns:p14="http://schemas.microsoft.com/office/powerpoint/2010/main" val="2271489704"/>
              </p:ext>
            </p:extLst>
          </p:nvPr>
        </p:nvGraphicFramePr>
        <p:xfrm>
          <a:off x="496758" y="9645704"/>
          <a:ext cx="5842000" cy="504000"/>
        </p:xfrm>
        <a:graphic>
          <a:graphicData uri="http://schemas.openxmlformats.org/drawingml/2006/table">
            <a:tbl>
              <a:tblPr>
                <a:tableStyleId>{5C22544A-7EE6-4342-B048-85BDC9FD1C3A}</a:tableStyleId>
              </a:tblPr>
              <a:tblGrid>
                <a:gridCol w="3567997"/>
                <a:gridCol w="2274003"/>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Sciences et Techniques des Activités Physiques et Sportives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26" name="ZoneTexte 25"/>
          <p:cNvSpPr txBox="1"/>
          <p:nvPr/>
        </p:nvSpPr>
        <p:spPr>
          <a:xfrm>
            <a:off x="496758" y="9399483"/>
            <a:ext cx="5842000" cy="246221"/>
          </a:xfrm>
          <a:prstGeom prst="rect">
            <a:avLst/>
          </a:prstGeom>
          <a:noFill/>
        </p:spPr>
        <p:txBody>
          <a:bodyPr wrap="square" rtlCol="0">
            <a:spAutoFit/>
          </a:bodyPr>
          <a:lstStyle/>
          <a:p>
            <a:pPr algn="ctr"/>
            <a:r>
              <a:rPr lang="fr-FR" sz="1000" b="1" dirty="0" smtClean="0">
                <a:latin typeface="Arial" panose="020B0604020202020204" pitchFamily="34" charset="0"/>
                <a:cs typeface="Arial" panose="020B0604020202020204" pitchFamily="34" charset="0"/>
              </a:rPr>
              <a:t>ED  Science du Sport, de la Motricité et du mouvement (566)</a:t>
            </a:r>
            <a:endParaRPr lang="fr-FR" sz="1000" b="1" dirty="0">
              <a:latin typeface="Arial" panose="020B0604020202020204" pitchFamily="34" charset="0"/>
              <a:cs typeface="Arial" panose="020B0604020202020204" pitchFamily="34" charset="0"/>
            </a:endParaRPr>
          </a:p>
        </p:txBody>
      </p:sp>
      <p:graphicFrame>
        <p:nvGraphicFramePr>
          <p:cNvPr id="27" name="Tableau 26"/>
          <p:cNvGraphicFramePr>
            <a:graphicFrameLocks noGrp="1"/>
          </p:cNvGraphicFramePr>
          <p:nvPr>
            <p:extLst>
              <p:ext uri="{D42A27DB-BD31-4B8C-83A1-F6EECF244321}">
                <p14:modId xmlns:p14="http://schemas.microsoft.com/office/powerpoint/2010/main" val="2820656227"/>
              </p:ext>
            </p:extLst>
          </p:nvPr>
        </p:nvGraphicFramePr>
        <p:xfrm>
          <a:off x="8503449" y="883902"/>
          <a:ext cx="5842000" cy="1264835"/>
        </p:xfrm>
        <a:graphic>
          <a:graphicData uri="http://schemas.openxmlformats.org/drawingml/2006/table">
            <a:tbl>
              <a:tblPr>
                <a:tableStyleId>{5C22544A-7EE6-4342-B048-85BDC9FD1C3A}</a:tableStyleId>
              </a:tblPr>
              <a:tblGrid>
                <a:gridCol w="3567997"/>
                <a:gridCol w="2274003"/>
              </a:tblGrid>
              <a:tr h="256835">
                <a:tc>
                  <a:txBody>
                    <a:bodyPr/>
                    <a:lstStyle/>
                    <a:p>
                      <a:pPr marL="0" marR="0" lvl="0" indent="0" algn="ctr" defTabSz="737464" rtl="0" eaLnBrk="1" fontAlgn="ctr" latinLnBrk="0" hangingPunct="1">
                        <a:lnSpc>
                          <a:spcPct val="100000"/>
                        </a:lnSpc>
                        <a:spcBef>
                          <a:spcPts val="0"/>
                        </a:spcBef>
                        <a:spcAft>
                          <a:spcPts val="0"/>
                        </a:spcAft>
                        <a:buClrTx/>
                        <a:buSzTx/>
                        <a:buFontTx/>
                        <a:buNone/>
                        <a:tabLst/>
                        <a:defRPr/>
                      </a:pPr>
                      <a:r>
                        <a:rPr lang="fr-FR" sz="900" b="1" u="none" strike="noStrike" dirty="0" smtClean="0">
                          <a:effectLst/>
                          <a:latin typeface="Arial" panose="020B0604020202020204" pitchFamily="34" charset="0"/>
                          <a:cs typeface="Arial" panose="020B0604020202020204" pitchFamily="34" charset="0"/>
                        </a:rPr>
                        <a:t>Libellé du diplôme </a:t>
                      </a:r>
                      <a:endParaRPr lang="fr-FR" sz="90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Droit privé et sciences criminelles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de la société</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Droit public</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du droit et des institutions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Science politique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723954609"/>
              </p:ext>
            </p:extLst>
          </p:nvPr>
        </p:nvGraphicFramePr>
        <p:xfrm>
          <a:off x="8503449" y="2471454"/>
          <a:ext cx="5842000" cy="4032000"/>
        </p:xfrm>
        <a:graphic>
          <a:graphicData uri="http://schemas.openxmlformats.org/drawingml/2006/table">
            <a:tbl>
              <a:tblPr>
                <a:tableStyleId>{5C22544A-7EE6-4342-B048-85BDC9FD1C3A}</a:tableStyleId>
              </a:tblPr>
              <a:tblGrid>
                <a:gridCol w="3567997"/>
                <a:gridCol w="2274003"/>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Langues et littératures anciennes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Aménagement et urbanisme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de la société</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Anthropologie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Ethnologie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Préhistoire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Ethnomusicologie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et archéologie des mondes anciens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dirty="0">
                          <a:effectLst/>
                          <a:latin typeface="Arial" panose="020B0604020202020204" pitchFamily="34" charset="0"/>
                          <a:cs typeface="Arial" panose="020B0604020202020204" pitchFamily="34" charset="0"/>
                        </a:rPr>
                        <a:t>Histoire et archéologies des mondes médiévaux</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et archéologie des mondes modernes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contemporaine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Histoire de l'art</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Géographie humaine, économique et régionale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Archéologie - Ethnologie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52000">
                <a:tc>
                  <a:txBody>
                    <a:bodyPr/>
                    <a:lstStyle/>
                    <a:p>
                      <a:pPr algn="l" fontAlgn="ctr"/>
                      <a:r>
                        <a:rPr lang="fr-FR" sz="900" u="none" strike="noStrike">
                          <a:effectLst/>
                          <a:latin typeface="Arial" panose="020B0604020202020204" pitchFamily="34" charset="0"/>
                          <a:cs typeface="Arial" panose="020B0604020202020204" pitchFamily="34" charset="0"/>
                        </a:rPr>
                        <a:t>Architecture et ville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29" name="Tableau 28"/>
          <p:cNvGraphicFramePr>
            <a:graphicFrameLocks noGrp="1"/>
          </p:cNvGraphicFramePr>
          <p:nvPr>
            <p:extLst>
              <p:ext uri="{D42A27DB-BD31-4B8C-83A1-F6EECF244321}">
                <p14:modId xmlns:p14="http://schemas.microsoft.com/office/powerpoint/2010/main" val="1132989332"/>
              </p:ext>
            </p:extLst>
          </p:nvPr>
        </p:nvGraphicFramePr>
        <p:xfrm>
          <a:off x="8503449" y="6937743"/>
          <a:ext cx="5842000" cy="2823750"/>
        </p:xfrm>
        <a:graphic>
          <a:graphicData uri="http://schemas.openxmlformats.org/drawingml/2006/table">
            <a:tbl>
              <a:tblPr>
                <a:tableStyleId>{5C22544A-7EE6-4342-B048-85BDC9FD1C3A}</a:tableStyleId>
              </a:tblPr>
              <a:tblGrid>
                <a:gridCol w="3567997"/>
                <a:gridCol w="2274003"/>
              </a:tblGrid>
              <a:tr h="252000">
                <a:tc>
                  <a:txBody>
                    <a:bodyPr/>
                    <a:lstStyle/>
                    <a:p>
                      <a:pPr algn="ctr" fontAlgn="ctr"/>
                      <a:r>
                        <a:rPr lang="fr-FR" sz="900" b="1" u="none" strike="noStrike" dirty="0">
                          <a:effectLst/>
                          <a:latin typeface="Arial" panose="020B0604020202020204" pitchFamily="34" charset="0"/>
                          <a:cs typeface="Arial" panose="020B0604020202020204" pitchFamily="34" charset="0"/>
                        </a:rPr>
                        <a:t>Libellé du diplôme </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fr-FR" sz="900" b="1" u="none" strike="noStrike" dirty="0">
                          <a:effectLst/>
                          <a:latin typeface="Arial" panose="020B0604020202020204" pitchFamily="34" charset="0"/>
                          <a:cs typeface="Arial" panose="020B0604020202020204" pitchFamily="34" charset="0"/>
                        </a:rPr>
                        <a:t>Domaine scientifique</a:t>
                      </a:r>
                      <a:endParaRPr lang="fr-FR" sz="900" b="1" i="0" u="none" strike="noStrike" dirty="0">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Aménagement de l'Espace, urbanisme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Sociologie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a:effectLst/>
                          <a:latin typeface="Arial" panose="020B0604020202020204" pitchFamily="34" charset="0"/>
                          <a:cs typeface="Arial" panose="020B0604020202020204" pitchFamily="34" charset="0"/>
                        </a:rPr>
                        <a:t>Sciences Humaines et Humanités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Anthropologie</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a:effectLst/>
                          <a:latin typeface="Arial" panose="020B0604020202020204" pitchFamily="34" charset="0"/>
                          <a:cs typeface="Arial" panose="020B0604020202020204" pitchFamily="34" charset="0"/>
                        </a:rPr>
                        <a:t>Démographie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dirty="0">
                          <a:effectLst/>
                          <a:latin typeface="Arial" panose="020B0604020202020204" pitchFamily="34" charset="0"/>
                          <a:cs typeface="Arial" panose="020B0604020202020204" pitchFamily="34" charset="0"/>
                        </a:rPr>
                        <a:t>Histoire des mondes modernes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a:effectLst/>
                          <a:latin typeface="Arial" panose="020B0604020202020204" pitchFamily="34" charset="0"/>
                          <a:cs typeface="Arial" panose="020B0604020202020204" pitchFamily="34" charset="0"/>
                        </a:rPr>
                        <a:t>Histoire du monde contemporain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a:effectLst/>
                          <a:latin typeface="Arial" panose="020B0604020202020204" pitchFamily="34" charset="0"/>
                          <a:cs typeface="Arial" panose="020B0604020202020204" pitchFamily="34" charset="0"/>
                        </a:rPr>
                        <a:t>Démographie - Sociologie</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Humaines et Humanités</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a:effectLst/>
                          <a:latin typeface="Arial" panose="020B0604020202020204" pitchFamily="34" charset="0"/>
                          <a:cs typeface="Arial" panose="020B0604020202020204" pitchFamily="34" charset="0"/>
                        </a:rPr>
                        <a:t>Sciences Economiques</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r h="285750">
                <a:tc>
                  <a:txBody>
                    <a:bodyPr/>
                    <a:lstStyle/>
                    <a:p>
                      <a:pPr algn="l" fontAlgn="ctr"/>
                      <a:r>
                        <a:rPr lang="fr-FR" sz="900" u="none" strike="noStrike">
                          <a:effectLst/>
                          <a:latin typeface="Arial" panose="020B0604020202020204" pitchFamily="34" charset="0"/>
                          <a:cs typeface="Arial" panose="020B0604020202020204" pitchFamily="34" charset="0"/>
                        </a:rPr>
                        <a:t>Sciences de gestion</a:t>
                      </a:r>
                      <a:endParaRPr lang="fr-FR" sz="900" b="0" i="0" u="none" strike="noStrike">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r>
                        <a:rPr lang="fr-FR" sz="900" u="none" strike="noStrike" dirty="0">
                          <a:effectLst/>
                          <a:latin typeface="Arial" panose="020B0604020202020204" pitchFamily="34" charset="0"/>
                          <a:cs typeface="Arial" panose="020B0604020202020204" pitchFamily="34" charset="0"/>
                        </a:rPr>
                        <a:t>Sciences de la société</a:t>
                      </a:r>
                      <a:endParaRPr lang="fr-FR" sz="900" b="0" i="0" u="none" strike="noStrike" dirty="0">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094929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VALIDATION DES ACQUIS ET DE L’EXPERIENCE (VAE) </a:t>
            </a:r>
            <a:endParaRPr lang="fr-FR" sz="2400" dirty="0">
              <a:solidFill>
                <a:prstClr val="white"/>
              </a:solidFill>
            </a:endParaRPr>
          </a:p>
        </p:txBody>
      </p:sp>
      <p:sp>
        <p:nvSpPr>
          <p:cNvPr id="4" name="Rectangle 3"/>
          <p:cNvSpPr/>
          <p:nvPr/>
        </p:nvSpPr>
        <p:spPr>
          <a:xfrm>
            <a:off x="1167788" y="1607067"/>
            <a:ext cx="7559675" cy="1015663"/>
          </a:xfrm>
          <a:prstGeom prst="rect">
            <a:avLst/>
          </a:prstGeom>
        </p:spPr>
        <p:txBody>
          <a:bodyPr>
            <a:spAutoFit/>
          </a:bodyPr>
          <a:lstStyle/>
          <a:p>
            <a:r>
              <a:rPr lang="fr-FR" sz="1000" dirty="0">
                <a:latin typeface="Arial" panose="020B0604020202020204" pitchFamily="34" charset="0"/>
                <a:cs typeface="Arial" panose="020B0604020202020204" pitchFamily="34" charset="0"/>
              </a:rPr>
              <a:t>La VAE vous permet d'obtenir une certification grâce à votre expérience.</a:t>
            </a:r>
          </a:p>
          <a:p>
            <a:r>
              <a:rPr lang="fr-FR" sz="1000" dirty="0">
                <a:latin typeface="Arial" panose="020B0604020202020204" pitchFamily="34" charset="0"/>
                <a:cs typeface="Arial" panose="020B0604020202020204" pitchFamily="34" charset="0"/>
              </a:rPr>
              <a:t>Cette certification doit être enregistrée au </a:t>
            </a:r>
            <a:r>
              <a:rPr lang="fr-FR" sz="1000" i="1" dirty="0">
                <a:latin typeface="Arial" panose="020B0604020202020204" pitchFamily="34" charset="0"/>
                <a:cs typeface="Arial" panose="020B0604020202020204" pitchFamily="34" charset="0"/>
              </a:rPr>
              <a:t>Répertoire national des certifications professionnelles</a:t>
            </a:r>
            <a:r>
              <a:rPr lang="fr-FR" sz="1000" dirty="0">
                <a:latin typeface="Arial" panose="020B0604020202020204" pitchFamily="34" charset="0"/>
                <a:cs typeface="Arial" panose="020B0604020202020204" pitchFamily="34" charset="0"/>
              </a:rPr>
              <a:t> (RNCP) et peut être </a:t>
            </a:r>
            <a:r>
              <a:rPr lang="fr-FR" sz="1000" dirty="0" smtClean="0">
                <a:latin typeface="Arial" panose="020B0604020202020204" pitchFamily="34" charset="0"/>
                <a:cs typeface="Arial" panose="020B0604020202020204" pitchFamily="34" charset="0"/>
              </a:rPr>
              <a:t>:</a:t>
            </a:r>
          </a:p>
          <a:p>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un diplôme ou titre à finalité professionnelle</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un certificat de qualification professionnelle.</a:t>
            </a:r>
          </a:p>
        </p:txBody>
      </p:sp>
      <p:sp>
        <p:nvSpPr>
          <p:cNvPr id="5" name="Rectangle 4"/>
          <p:cNvSpPr/>
          <p:nvPr/>
        </p:nvSpPr>
        <p:spPr>
          <a:xfrm>
            <a:off x="1167787" y="3419986"/>
            <a:ext cx="7559675" cy="2554545"/>
          </a:xfrm>
          <a:prstGeom prst="rect">
            <a:avLst/>
          </a:prstGeom>
        </p:spPr>
        <p:txBody>
          <a:bodyPr>
            <a:spAutoFit/>
          </a:bodyPr>
          <a:lstStyle/>
          <a:p>
            <a:r>
              <a:rPr lang="fr-FR" sz="1000" dirty="0">
                <a:latin typeface="Arial" panose="020B0604020202020204" pitchFamily="34" charset="0"/>
                <a:cs typeface="Arial" panose="020B0604020202020204" pitchFamily="34" charset="0"/>
              </a:rPr>
              <a:t>Vous devez pouvoir justifier d'au moins 1 an (continu ou non) </a:t>
            </a:r>
            <a:r>
              <a:rPr lang="fr-FR" sz="1000" dirty="0" smtClean="0">
                <a:latin typeface="Arial" panose="020B0604020202020204" pitchFamily="34" charset="0"/>
                <a:cs typeface="Arial" panose="020B0604020202020204" pitchFamily="34" charset="0"/>
              </a:rPr>
              <a:t>:</a:t>
            </a:r>
          </a:p>
          <a:p>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d'activité professionnelle salariée ou non</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bénévolat ou de volontariat</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d'inscription sur la liste des sportifs de haut niveau</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responsabilités syndicales</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mandat électoral local ou d'une fonction élective locale</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pPr>
              <a:buFont typeface="Arial" panose="020B0604020202020204" pitchFamily="34" charset="0"/>
              <a:buChar char="•"/>
            </a:pPr>
            <a:r>
              <a:rPr lang="fr-FR" sz="1000" dirty="0">
                <a:latin typeface="Arial" panose="020B0604020202020204" pitchFamily="34" charset="0"/>
                <a:cs typeface="Arial" panose="020B0604020202020204" pitchFamily="34" charset="0"/>
              </a:rPr>
              <a:t>de participation à des activités d'économie solidaire, si vous êtes accueilli et accompagné par un organisme assurant l'accueil et l'hébergement de personnes en difficultés</a:t>
            </a:r>
            <a:r>
              <a:rPr lang="fr-FR" sz="1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fr-FR" sz="1000" dirty="0">
              <a:latin typeface="Arial" panose="020B0604020202020204" pitchFamily="34" charset="0"/>
              <a:cs typeface="Arial" panose="020B0604020202020204" pitchFamily="34" charset="0"/>
            </a:endParaRPr>
          </a:p>
          <a:p>
            <a:r>
              <a:rPr lang="fr-FR" sz="1000" dirty="0">
                <a:latin typeface="Arial" panose="020B0604020202020204" pitchFamily="34" charset="0"/>
                <a:cs typeface="Arial" panose="020B0604020202020204" pitchFamily="34" charset="0"/>
              </a:rPr>
              <a:t>L'expérience doit être en rapport avec la certification visée.</a:t>
            </a:r>
          </a:p>
        </p:txBody>
      </p:sp>
      <p:sp>
        <p:nvSpPr>
          <p:cNvPr id="6" name="ZoneTexte 5"/>
          <p:cNvSpPr txBox="1"/>
          <p:nvPr/>
        </p:nvSpPr>
        <p:spPr>
          <a:xfrm>
            <a:off x="1167788" y="1189822"/>
            <a:ext cx="4715219" cy="276999"/>
          </a:xfrm>
          <a:prstGeom prst="rect">
            <a:avLst/>
          </a:prstGeom>
          <a:noFill/>
        </p:spPr>
        <p:txBody>
          <a:bodyPr wrap="square" rtlCol="0">
            <a:spAutoFit/>
          </a:bodyPr>
          <a:lstStyle/>
          <a:p>
            <a:r>
              <a:rPr lang="fr-FR" sz="1200" b="1" dirty="0" smtClean="0">
                <a:latin typeface="Arial" panose="020B0604020202020204" pitchFamily="34" charset="0"/>
                <a:cs typeface="Arial" panose="020B0604020202020204" pitchFamily="34" charset="0"/>
              </a:rPr>
              <a:t>Qu’est ce que la VAE ?</a:t>
            </a:r>
            <a:endParaRPr lang="fr-FR" sz="1200" b="1" dirty="0">
              <a:latin typeface="Arial" panose="020B0604020202020204" pitchFamily="34" charset="0"/>
              <a:cs typeface="Arial" panose="020B0604020202020204" pitchFamily="34" charset="0"/>
            </a:endParaRPr>
          </a:p>
        </p:txBody>
      </p:sp>
      <p:sp>
        <p:nvSpPr>
          <p:cNvPr id="7" name="ZoneTexte 6"/>
          <p:cNvSpPr txBox="1"/>
          <p:nvPr/>
        </p:nvSpPr>
        <p:spPr>
          <a:xfrm>
            <a:off x="1167787" y="3005558"/>
            <a:ext cx="4833766" cy="276999"/>
          </a:xfrm>
          <a:prstGeom prst="rect">
            <a:avLst/>
          </a:prstGeom>
          <a:noFill/>
        </p:spPr>
        <p:txBody>
          <a:bodyPr wrap="square" rtlCol="0">
            <a:spAutoFit/>
          </a:bodyPr>
          <a:lstStyle/>
          <a:p>
            <a:r>
              <a:rPr lang="fr-FR" sz="1200" b="1" dirty="0" smtClean="0">
                <a:latin typeface="Arial" panose="020B0604020202020204" pitchFamily="34" charset="0"/>
                <a:cs typeface="Arial" panose="020B0604020202020204" pitchFamily="34" charset="0"/>
              </a:rPr>
              <a:t>Qui peut en bénéficier ?</a:t>
            </a:r>
            <a:endParaRPr lang="fr-FR" sz="1200" b="1" dirty="0">
              <a:latin typeface="Arial" panose="020B0604020202020204" pitchFamily="34" charset="0"/>
              <a:cs typeface="Arial" panose="020B0604020202020204" pitchFamily="34" charset="0"/>
            </a:endParaRPr>
          </a:p>
        </p:txBody>
      </p:sp>
      <p:sp>
        <p:nvSpPr>
          <p:cNvPr id="8" name="ZoneTexte 7"/>
          <p:cNvSpPr txBox="1"/>
          <p:nvPr/>
        </p:nvSpPr>
        <p:spPr>
          <a:xfrm>
            <a:off x="1167787" y="6362668"/>
            <a:ext cx="3581532" cy="276999"/>
          </a:xfrm>
          <a:prstGeom prst="rect">
            <a:avLst/>
          </a:prstGeom>
          <a:noFill/>
        </p:spPr>
        <p:txBody>
          <a:bodyPr wrap="square" rtlCol="0">
            <a:spAutoFit/>
          </a:bodyPr>
          <a:lstStyle/>
          <a:p>
            <a:r>
              <a:rPr lang="fr-FR" sz="1200" b="1" dirty="0" smtClean="0">
                <a:latin typeface="Arial" panose="020B0604020202020204" pitchFamily="34" charset="0"/>
                <a:cs typeface="Arial" panose="020B0604020202020204" pitchFamily="34" charset="0"/>
              </a:rPr>
              <a:t>Où se renseigner ?</a:t>
            </a:r>
            <a:endParaRPr lang="fr-FR" sz="1200" b="1" dirty="0">
              <a:latin typeface="Arial" panose="020B0604020202020204" pitchFamily="34" charset="0"/>
              <a:cs typeface="Arial" panose="020B0604020202020204" pitchFamily="34" charset="0"/>
            </a:endParaRPr>
          </a:p>
        </p:txBody>
      </p:sp>
      <p:sp>
        <p:nvSpPr>
          <p:cNvPr id="9" name="Rectangle 8"/>
          <p:cNvSpPr/>
          <p:nvPr/>
        </p:nvSpPr>
        <p:spPr>
          <a:xfrm>
            <a:off x="1167787" y="6713016"/>
            <a:ext cx="7559675" cy="400110"/>
          </a:xfrm>
          <a:prstGeom prst="rect">
            <a:avLst/>
          </a:prstGeom>
        </p:spPr>
        <p:txBody>
          <a:bodyPr>
            <a:spAutoFit/>
          </a:bodyPr>
          <a:lstStyle/>
          <a:p>
            <a:r>
              <a:rPr lang="fr-FR" sz="1000" dirty="0">
                <a:latin typeface="Arial" panose="020B0604020202020204" pitchFamily="34" charset="0"/>
                <a:cs typeface="Arial" panose="020B0604020202020204" pitchFamily="34" charset="0"/>
                <a:hlinkClick r:id="rId2"/>
              </a:rPr>
              <a:t>https://</a:t>
            </a:r>
            <a:r>
              <a:rPr lang="fr-FR" sz="1000" dirty="0" smtClean="0">
                <a:latin typeface="Arial" panose="020B0604020202020204" pitchFamily="34" charset="0"/>
                <a:cs typeface="Arial" panose="020B0604020202020204" pitchFamily="34" charset="0"/>
                <a:hlinkClick r:id="rId2"/>
              </a:rPr>
              <a:t>www.service-public.fr/particuliers/vosdroits/F2401</a:t>
            </a:r>
            <a:endParaRPr lang="fr-FR" sz="1000" dirty="0" smtClean="0">
              <a:latin typeface="Arial" panose="020B0604020202020204" pitchFamily="34" charset="0"/>
              <a:cs typeface="Arial" panose="020B0604020202020204" pitchFamily="34" charset="0"/>
            </a:endParaRPr>
          </a:p>
          <a:p>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74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69"/>
          <p:cNvSpPr/>
          <p:nvPr/>
        </p:nvSpPr>
        <p:spPr>
          <a:xfrm>
            <a:off x="538846" y="754004"/>
            <a:ext cx="458451" cy="2035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noAutofit/>
          </a:bodyPr>
          <a:lstStyle>
            <a:lvl1pPr>
              <a:defRPr sz="2300" b="1">
                <a:solidFill>
                  <a:srgbClr val="FFFFFF"/>
                </a:solidFill>
                <a:latin typeface="Averta-Semibold"/>
                <a:ea typeface="Averta-Semibold"/>
                <a:cs typeface="Averta-Semibold"/>
                <a:sym typeface="Averta-Semibold"/>
              </a:defRPr>
            </a:lvl1pPr>
          </a:lstStyle>
          <a:p>
            <a:r>
              <a:rPr b="0" dirty="0">
                <a:latin typeface="Averta" charset="0"/>
                <a:ea typeface="Averta" charset="0"/>
                <a:cs typeface="Averta" charset="0"/>
              </a:rPr>
              <a:t>A</a:t>
            </a:r>
          </a:p>
        </p:txBody>
      </p:sp>
      <p:sp>
        <p:nvSpPr>
          <p:cNvPr id="7" name="Pentagone 6"/>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INTRODUCTION</a:t>
            </a:r>
            <a:endParaRPr lang="fr-FR" sz="2400" dirty="0">
              <a:solidFill>
                <a:prstClr val="white"/>
              </a:solidFill>
            </a:endParaRPr>
          </a:p>
        </p:txBody>
      </p:sp>
      <p:sp>
        <p:nvSpPr>
          <p:cNvPr id="2" name="ZoneTexte 1"/>
          <p:cNvSpPr txBox="1"/>
          <p:nvPr/>
        </p:nvSpPr>
        <p:spPr>
          <a:xfrm>
            <a:off x="886685" y="1843785"/>
            <a:ext cx="11924223" cy="6924973"/>
          </a:xfrm>
          <a:prstGeom prst="rect">
            <a:avLst/>
          </a:prstGeom>
          <a:noFill/>
        </p:spPr>
        <p:txBody>
          <a:bodyPr wrap="square" rtlCol="0">
            <a:spAutoFit/>
          </a:bodyPr>
          <a:lstStyle/>
          <a:p>
            <a:pPr algn="just"/>
            <a:r>
              <a:rPr lang="fr-FR" sz="2400" dirty="0" smtClean="0">
                <a:solidFill>
                  <a:srgbClr val="002060"/>
                </a:solidFill>
              </a:rPr>
              <a:t>ADUM (Accès Doctorat Unique Mutualisé) est un outil collaboratif de gestion et de communication offrant de nombreuses fonctionnalités.</a:t>
            </a:r>
          </a:p>
          <a:p>
            <a:pPr algn="just"/>
            <a:r>
              <a:rPr lang="fr-FR" sz="2400" dirty="0" smtClean="0">
                <a:solidFill>
                  <a:srgbClr val="002060"/>
                </a:solidFill>
              </a:rPr>
              <a:t>Un de ses principaux objectifs est la mise en réseau des doctorants et des docteurs, il contribue à la valorisation de l’ensemble de la communauté de la recherche, et constitue un annuaire très riche accessible aux entreprises et cabinets de recrutement qui cherchent leurs futurs collaborateurs. Il permet également d’instaurer une synergie entre les différents acteurs de la formation doctorale.</a:t>
            </a:r>
          </a:p>
          <a:p>
            <a:pPr algn="just"/>
            <a:r>
              <a:rPr lang="fr-FR" sz="2400" dirty="0" smtClean="0">
                <a:solidFill>
                  <a:srgbClr val="002060"/>
                </a:solidFill>
              </a:rPr>
              <a:t>Le dispositif ADUM contient des informations stockées dans une base de données unique et sécurisée. Il répond aux besoins des doctorants en simplifiant leurs démarches administratives, vise à améliorer leur parcours en leur donnant accès à des informations les concernant spécifiquement (actualité de la recherche, offres d’emploi)  et leur permet de se rendre plus visibles, s’ils le souhaitent,  et de mettre en valeur leur profil et leurs travaux de recherche.</a:t>
            </a:r>
          </a:p>
          <a:p>
            <a:pPr algn="just"/>
            <a:endParaRPr lang="fr-FR" sz="2400" dirty="0">
              <a:solidFill>
                <a:srgbClr val="002060"/>
              </a:solidFill>
            </a:endParaRPr>
          </a:p>
          <a:p>
            <a:pPr algn="just"/>
            <a:endParaRPr lang="fr-FR" sz="2400" dirty="0" smtClean="0">
              <a:solidFill>
                <a:srgbClr val="002060"/>
              </a:solidFill>
            </a:endParaRPr>
          </a:p>
          <a:p>
            <a:pPr algn="just"/>
            <a:r>
              <a:rPr lang="fr-FR" sz="2400" dirty="0" smtClean="0">
                <a:solidFill>
                  <a:srgbClr val="002060"/>
                </a:solidFill>
              </a:rPr>
              <a:t>Ce guide a pour but de vous accompagner, pas à pas, lors de la création de votre profil, qui permettra ensuite votre (ré)inscription.</a:t>
            </a:r>
          </a:p>
          <a:p>
            <a:pPr algn="just"/>
            <a:endParaRPr lang="fr-FR" sz="2400" dirty="0">
              <a:solidFill>
                <a:srgbClr val="002060"/>
              </a:solidFill>
            </a:endParaRPr>
          </a:p>
          <a:p>
            <a:endParaRPr lang="fr-FR" sz="1800" dirty="0" smtClean="0"/>
          </a:p>
          <a:p>
            <a:endParaRPr lang="fr-FR" sz="1800" dirty="0"/>
          </a:p>
        </p:txBody>
      </p:sp>
    </p:spTree>
    <p:extLst>
      <p:ext uri="{BB962C8B-B14F-4D97-AF65-F5344CB8AC3E}">
        <p14:creationId xmlns:p14="http://schemas.microsoft.com/office/powerpoint/2010/main" val="149074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741" y="1947431"/>
            <a:ext cx="10006834" cy="3611016"/>
          </a:xfrm>
          <a:prstGeom prst="rect">
            <a:avLst/>
          </a:prstGeom>
          <a:noFill/>
          <a:ln>
            <a:solidFill>
              <a:srgbClr val="FF0000"/>
            </a:solidFill>
          </a:ln>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322" y="5761414"/>
            <a:ext cx="10954396" cy="3465532"/>
          </a:xfrm>
          <a:prstGeom prst="rect">
            <a:avLst/>
          </a:prstGeom>
        </p:spPr>
      </p:pic>
      <p:sp>
        <p:nvSpPr>
          <p:cNvPr id="12" name="Ellipse 11"/>
          <p:cNvSpPr/>
          <p:nvPr/>
        </p:nvSpPr>
        <p:spPr>
          <a:xfrm>
            <a:off x="4152919" y="4350597"/>
            <a:ext cx="1643538" cy="3493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llipse 13"/>
          <p:cNvSpPr/>
          <p:nvPr/>
        </p:nvSpPr>
        <p:spPr>
          <a:xfrm>
            <a:off x="6271246" y="8854602"/>
            <a:ext cx="1818384" cy="41044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426119" y="833601"/>
            <a:ext cx="13799229" cy="677108"/>
          </a:xfrm>
          <a:prstGeom prst="rect">
            <a:avLst/>
          </a:prstGeom>
          <a:noFill/>
        </p:spPr>
        <p:txBody>
          <a:bodyPr wrap="square" rtlCol="0">
            <a:spAutoFit/>
          </a:bodyPr>
          <a:lstStyle/>
          <a:p>
            <a:endParaRPr lang="fr-FR" sz="1800" dirty="0" smtClean="0">
              <a:solidFill>
                <a:srgbClr val="002060"/>
              </a:solidFill>
            </a:endParaRPr>
          </a:p>
          <a:p>
            <a:r>
              <a:rPr lang="fr-FR" sz="2000" dirty="0" smtClean="0">
                <a:solidFill>
                  <a:srgbClr val="002060"/>
                </a:solidFill>
              </a:rPr>
              <a:t>Voici la page d’accueil du portail internet ADUM, pour </a:t>
            </a:r>
            <a:r>
              <a:rPr lang="fr-FR" sz="2000" dirty="0" smtClean="0">
                <a:solidFill>
                  <a:srgbClr val="002060"/>
                </a:solidFill>
              </a:rPr>
              <a:t>créer votre compte</a:t>
            </a:r>
            <a:r>
              <a:rPr lang="fr-FR" sz="2000" dirty="0" smtClean="0">
                <a:solidFill>
                  <a:srgbClr val="002060"/>
                </a:solidFill>
              </a:rPr>
              <a:t>, </a:t>
            </a:r>
            <a:r>
              <a:rPr lang="fr-FR" sz="2000" dirty="0" smtClean="0">
                <a:solidFill>
                  <a:srgbClr val="002060"/>
                </a:solidFill>
              </a:rPr>
              <a:t>c’est très simple, suivez le guide!</a:t>
            </a:r>
          </a:p>
        </p:txBody>
      </p:sp>
      <p:sp>
        <p:nvSpPr>
          <p:cNvPr id="9" name="Pentagone 8"/>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PAGE D’ACCUEIL – CREATION DE L’ESPACE PERSONNEL</a:t>
            </a:r>
            <a:endParaRPr lang="fr-FR" sz="2400" dirty="0">
              <a:solidFill>
                <a:prstClr val="white"/>
              </a:solidFill>
            </a:endParaRPr>
          </a:p>
        </p:txBody>
      </p:sp>
    </p:spTree>
    <p:extLst>
      <p:ext uri="{BB962C8B-B14F-4D97-AF65-F5344CB8AC3E}">
        <p14:creationId xmlns:p14="http://schemas.microsoft.com/office/powerpoint/2010/main" val="2597326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69" y="2905124"/>
            <a:ext cx="14573627" cy="2971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pic>
      <p:sp>
        <p:nvSpPr>
          <p:cNvPr id="5" name="Pentagone 4"/>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MAIL DE VALIDATION</a:t>
            </a:r>
            <a:endParaRPr lang="fr-FR" sz="2400" dirty="0">
              <a:solidFill>
                <a:prstClr val="white"/>
              </a:solidFill>
            </a:endParaRPr>
          </a:p>
        </p:txBody>
      </p:sp>
      <p:sp>
        <p:nvSpPr>
          <p:cNvPr id="7" name="ZoneTexte 6"/>
          <p:cNvSpPr txBox="1"/>
          <p:nvPr/>
        </p:nvSpPr>
        <p:spPr>
          <a:xfrm>
            <a:off x="408592" y="1064195"/>
            <a:ext cx="13826835" cy="707886"/>
          </a:xfrm>
          <a:prstGeom prst="rect">
            <a:avLst/>
          </a:prstGeom>
          <a:noFill/>
        </p:spPr>
        <p:txBody>
          <a:bodyPr wrap="square" rtlCol="0">
            <a:spAutoFit/>
          </a:bodyPr>
          <a:lstStyle/>
          <a:p>
            <a:r>
              <a:rPr lang="fr-FR" sz="2000" dirty="0" smtClean="0">
                <a:solidFill>
                  <a:srgbClr val="002060"/>
                </a:solidFill>
              </a:rPr>
              <a:t>Une </a:t>
            </a:r>
            <a:r>
              <a:rPr lang="fr-FR" sz="2000" dirty="0">
                <a:solidFill>
                  <a:srgbClr val="002060"/>
                </a:solidFill>
              </a:rPr>
              <a:t>fois votre espace personnel créé, vous recevrez un mail (modèle ci-dessous) contenant un </a:t>
            </a:r>
            <a:r>
              <a:rPr lang="fr-FR" sz="2000" dirty="0" smtClean="0">
                <a:solidFill>
                  <a:srgbClr val="002060"/>
                </a:solidFill>
              </a:rPr>
              <a:t>lien qui restera actif 24h et qui  </a:t>
            </a:r>
            <a:r>
              <a:rPr lang="fr-FR" sz="2000" dirty="0">
                <a:solidFill>
                  <a:srgbClr val="002060"/>
                </a:solidFill>
              </a:rPr>
              <a:t>vous </a:t>
            </a:r>
            <a:r>
              <a:rPr lang="fr-FR" sz="2000" dirty="0" smtClean="0">
                <a:solidFill>
                  <a:srgbClr val="002060"/>
                </a:solidFill>
              </a:rPr>
              <a:t>permettra </a:t>
            </a:r>
            <a:r>
              <a:rPr lang="fr-FR" sz="2000" dirty="0">
                <a:solidFill>
                  <a:srgbClr val="002060"/>
                </a:solidFill>
              </a:rPr>
              <a:t>de poursuivre la création de votre </a:t>
            </a:r>
            <a:r>
              <a:rPr lang="fr-FR" sz="2000" dirty="0" smtClean="0">
                <a:solidFill>
                  <a:srgbClr val="002060"/>
                </a:solidFill>
              </a:rPr>
              <a:t>compte.</a:t>
            </a:r>
            <a:endParaRPr lang="fr-FR" sz="2000" dirty="0">
              <a:solidFill>
                <a:srgbClr val="002060"/>
              </a:solidFill>
            </a:endParaRPr>
          </a:p>
        </p:txBody>
      </p:sp>
      <p:pic>
        <p:nvPicPr>
          <p:cNvPr id="8" name="Picture 7" descr="C:\Users\julie.ad\AppData\Local\Microsoft\Windows\Temporary Internet Files\Content.IE5\KXHZQR1G\cursor-27058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203" y="4857744"/>
            <a:ext cx="587123" cy="317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Ellipse 8"/>
          <p:cNvSpPr/>
          <p:nvPr/>
        </p:nvSpPr>
        <p:spPr>
          <a:xfrm>
            <a:off x="169786" y="4391024"/>
            <a:ext cx="6297292" cy="67944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1" name="Connecteur droit 10"/>
          <p:cNvCxnSpPr/>
          <p:nvPr/>
        </p:nvCxnSpPr>
        <p:spPr>
          <a:xfrm>
            <a:off x="370125" y="4698996"/>
            <a:ext cx="5980277" cy="0"/>
          </a:xfrm>
          <a:prstGeom prst="line">
            <a:avLst/>
          </a:prstGeom>
          <a:ln w="952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215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53663" y="2975361"/>
            <a:ext cx="13957274" cy="338554"/>
          </a:xfrm>
          <a:prstGeom prst="rect">
            <a:avLst/>
          </a:prstGeom>
        </p:spPr>
        <p:txBody>
          <a:bodyPr>
            <a:spAutoFit/>
          </a:bodyPr>
          <a:lstStyle/>
          <a:p>
            <a:pPr lvl="0" algn="just"/>
            <a:endParaRPr lang="fr-FR" sz="1600" dirty="0">
              <a:solidFill>
                <a:prstClr val="black"/>
              </a:solidFill>
              <a:latin typeface="Averta" charset="0"/>
              <a:ea typeface="Averta" charset="0"/>
              <a:cs typeface="Averta"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74" y="2391552"/>
            <a:ext cx="14553121" cy="4409584"/>
          </a:xfrm>
          <a:prstGeom prst="rect">
            <a:avLst/>
          </a:prstGeom>
        </p:spPr>
      </p:pic>
      <p:sp>
        <p:nvSpPr>
          <p:cNvPr id="8" name="Ellipse 7"/>
          <p:cNvSpPr/>
          <p:nvPr/>
        </p:nvSpPr>
        <p:spPr>
          <a:xfrm>
            <a:off x="6201039" y="6359727"/>
            <a:ext cx="2797512" cy="4541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3315961" y="5509890"/>
            <a:ext cx="9896200" cy="307777"/>
          </a:xfrm>
          <a:prstGeom prst="rect">
            <a:avLst/>
          </a:prstGeom>
          <a:noFill/>
        </p:spPr>
        <p:txBody>
          <a:bodyPr wrap="square" rtlCol="0">
            <a:spAutoFit/>
          </a:bodyPr>
          <a:lstStyle/>
          <a:p>
            <a:r>
              <a:rPr lang="fr-FR" sz="1400" dirty="0" smtClean="0">
                <a:solidFill>
                  <a:srgbClr val="002060"/>
                </a:solidFill>
              </a:rPr>
              <a:t>Pour consulter la liste des domaines scientifiques, </a:t>
            </a:r>
            <a:r>
              <a:rPr lang="fr-FR" sz="1400" dirty="0" smtClean="0">
                <a:solidFill>
                  <a:srgbClr val="002060"/>
                </a:solidFill>
                <a:hlinkClick r:id="rId3" action="ppaction://hlinksldjump"/>
              </a:rPr>
              <a:t>cliquez ici</a:t>
            </a:r>
            <a:endParaRPr lang="fr-FR" sz="1400" dirty="0">
              <a:solidFill>
                <a:srgbClr val="002060"/>
              </a:solidFill>
            </a:endParaRPr>
          </a:p>
        </p:txBody>
      </p:sp>
      <p:sp>
        <p:nvSpPr>
          <p:cNvPr id="10" name="ZoneTexte 9"/>
          <p:cNvSpPr txBox="1"/>
          <p:nvPr/>
        </p:nvSpPr>
        <p:spPr>
          <a:xfrm>
            <a:off x="345486" y="1004116"/>
            <a:ext cx="14573627" cy="707886"/>
          </a:xfrm>
          <a:prstGeom prst="rect">
            <a:avLst/>
          </a:prstGeom>
          <a:noFill/>
        </p:spPr>
        <p:txBody>
          <a:bodyPr wrap="square" rtlCol="0">
            <a:spAutoFit/>
          </a:bodyPr>
          <a:lstStyle/>
          <a:p>
            <a:r>
              <a:rPr lang="fr-FR" sz="2000" dirty="0" smtClean="0">
                <a:solidFill>
                  <a:srgbClr val="002060"/>
                </a:solidFill>
              </a:rPr>
              <a:t>Renseignez </a:t>
            </a:r>
            <a:r>
              <a:rPr lang="fr-FR" sz="2000" dirty="0">
                <a:solidFill>
                  <a:srgbClr val="002060"/>
                </a:solidFill>
              </a:rPr>
              <a:t>dans chaque page les champs requis, consultez si besoin les points </a:t>
            </a:r>
            <a:r>
              <a:rPr lang="fr-FR" sz="2000" dirty="0" smtClean="0">
                <a:solidFill>
                  <a:srgbClr val="002060"/>
                </a:solidFill>
              </a:rPr>
              <a:t>« informations »  </a:t>
            </a:r>
            <a:endParaRPr lang="fr-FR" sz="2000" dirty="0">
              <a:solidFill>
                <a:srgbClr val="002060"/>
              </a:solidFill>
            </a:endParaRPr>
          </a:p>
          <a:p>
            <a:endParaRPr lang="fr-FR" sz="2000" dirty="0">
              <a:solidFill>
                <a:srgbClr val="002060"/>
              </a:solidFill>
            </a:endParaRPr>
          </a:p>
        </p:txBody>
      </p:sp>
      <p:cxnSp>
        <p:nvCxnSpPr>
          <p:cNvPr id="13" name="Connecteur droit avec flèche 12"/>
          <p:cNvCxnSpPr/>
          <p:nvPr/>
        </p:nvCxnSpPr>
        <p:spPr>
          <a:xfrm>
            <a:off x="2144081" y="4431704"/>
            <a:ext cx="14639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5098764" y="4824455"/>
            <a:ext cx="171021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ZoneTexte 17"/>
          <p:cNvSpPr txBox="1"/>
          <p:nvPr/>
        </p:nvSpPr>
        <p:spPr>
          <a:xfrm>
            <a:off x="3839710" y="4171723"/>
            <a:ext cx="5503489" cy="461665"/>
          </a:xfrm>
          <a:prstGeom prst="rect">
            <a:avLst/>
          </a:prstGeom>
          <a:noFill/>
        </p:spPr>
        <p:txBody>
          <a:bodyPr wrap="square" rtlCol="0">
            <a:spAutoFit/>
          </a:bodyPr>
          <a:lstStyle/>
          <a:p>
            <a:r>
              <a:rPr lang="fr-FR" sz="2400" dirty="0" smtClean="0">
                <a:solidFill>
                  <a:srgbClr val="002060"/>
                </a:solidFill>
              </a:rPr>
              <a:t>Académie de Versailles</a:t>
            </a:r>
            <a:endParaRPr lang="fr-FR" sz="2400" dirty="0">
              <a:solidFill>
                <a:srgbClr val="002060"/>
              </a:solidFill>
            </a:endParaRPr>
          </a:p>
        </p:txBody>
      </p:sp>
      <p:sp>
        <p:nvSpPr>
          <p:cNvPr id="19" name="ZoneTexte 18"/>
          <p:cNvSpPr txBox="1"/>
          <p:nvPr/>
        </p:nvSpPr>
        <p:spPr>
          <a:xfrm>
            <a:off x="6948683" y="4596344"/>
            <a:ext cx="5317685" cy="461665"/>
          </a:xfrm>
          <a:prstGeom prst="rect">
            <a:avLst/>
          </a:prstGeom>
          <a:noFill/>
        </p:spPr>
        <p:txBody>
          <a:bodyPr wrap="square" rtlCol="0">
            <a:spAutoFit/>
          </a:bodyPr>
          <a:lstStyle/>
          <a:p>
            <a:r>
              <a:rPr lang="fr-FR" sz="2400" dirty="0" smtClean="0">
                <a:solidFill>
                  <a:srgbClr val="002060"/>
                </a:solidFill>
              </a:rPr>
              <a:t>Université Paris Nanterre</a:t>
            </a:r>
            <a:endParaRPr lang="fr-FR" sz="2400" dirty="0">
              <a:solidFill>
                <a:srgbClr val="002060"/>
              </a:solidFill>
            </a:endParaRPr>
          </a:p>
        </p:txBody>
      </p:sp>
      <p:sp>
        <p:nvSpPr>
          <p:cNvPr id="16" name="Pentagone 15"/>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CREATION </a:t>
            </a:r>
            <a:r>
              <a:rPr lang="fr-FR" sz="2400" smtClean="0">
                <a:solidFill>
                  <a:prstClr val="white"/>
                </a:solidFill>
              </a:rPr>
              <a:t>DE </a:t>
            </a:r>
            <a:r>
              <a:rPr lang="fr-FR" sz="2400" smtClean="0">
                <a:solidFill>
                  <a:prstClr val="white"/>
                </a:solidFill>
              </a:rPr>
              <a:t>COMPTE</a:t>
            </a:r>
            <a:endParaRPr lang="fr-FR" sz="2400" dirty="0">
              <a:solidFill>
                <a:prstClr val="white"/>
              </a:solidFill>
            </a:endParaRPr>
          </a:p>
        </p:txBody>
      </p:sp>
      <p:pic>
        <p:nvPicPr>
          <p:cNvPr id="17" name="Picture 2" descr="C:\Users\julie.ad\AppData\Local\Microsoft\Windows\Temporary Internet Files\Content.IE5\KXHZQR1G\Map_symbol_info_point_0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3261" y="979532"/>
            <a:ext cx="470159" cy="23482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108039" y="2576273"/>
            <a:ext cx="2629054" cy="338554"/>
          </a:xfrm>
          <a:prstGeom prst="rect">
            <a:avLst/>
          </a:prstGeom>
          <a:noFill/>
        </p:spPr>
        <p:txBody>
          <a:bodyPr wrap="square" rtlCol="0">
            <a:spAutoFit/>
          </a:bodyPr>
          <a:lstStyle/>
          <a:p>
            <a:r>
              <a:rPr lang="fr-FR" sz="1600" dirty="0" smtClean="0">
                <a:solidFill>
                  <a:srgbClr val="FF0000"/>
                </a:solidFill>
              </a:rPr>
              <a:t>Indiquez l’année en cours</a:t>
            </a:r>
            <a:endParaRPr lang="fr-FR" sz="1600" dirty="0">
              <a:solidFill>
                <a:srgbClr val="FF0000"/>
              </a:solidFill>
            </a:endParaRPr>
          </a:p>
        </p:txBody>
      </p:sp>
      <p:cxnSp>
        <p:nvCxnSpPr>
          <p:cNvPr id="5" name="Connecteur droit avec flèche 4"/>
          <p:cNvCxnSpPr/>
          <p:nvPr/>
        </p:nvCxnSpPr>
        <p:spPr>
          <a:xfrm flipH="1">
            <a:off x="2743200" y="2745550"/>
            <a:ext cx="1257300" cy="169277"/>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034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15" y="2413000"/>
            <a:ext cx="11697219" cy="5740400"/>
          </a:xfrm>
          <a:prstGeom prst="rect">
            <a:avLst/>
          </a:prstGeom>
        </p:spPr>
      </p:pic>
      <p:sp>
        <p:nvSpPr>
          <p:cNvPr id="4" name="ZoneTexte 3"/>
          <p:cNvSpPr txBox="1"/>
          <p:nvPr/>
        </p:nvSpPr>
        <p:spPr>
          <a:xfrm>
            <a:off x="431283" y="1011357"/>
            <a:ext cx="14409930" cy="707886"/>
          </a:xfrm>
          <a:prstGeom prst="rect">
            <a:avLst/>
          </a:prstGeom>
          <a:noFill/>
        </p:spPr>
        <p:txBody>
          <a:bodyPr wrap="square" rtlCol="0">
            <a:spAutoFit/>
          </a:bodyPr>
          <a:lstStyle/>
          <a:p>
            <a:r>
              <a:rPr lang="fr-FR" sz="2000" dirty="0" smtClean="0">
                <a:solidFill>
                  <a:srgbClr val="002060"/>
                </a:solidFill>
              </a:rPr>
              <a:t>Pour compléter votre profil, vous devrez renseigner chaque onglet (tous listés à gauche) et penser à </a:t>
            </a:r>
            <a:r>
              <a:rPr lang="fr-FR" sz="2000" b="1" dirty="0" smtClean="0">
                <a:solidFill>
                  <a:srgbClr val="002060"/>
                </a:solidFill>
              </a:rPr>
              <a:t>sauvegarder à chaque étape pour conserver vos données !</a:t>
            </a:r>
          </a:p>
        </p:txBody>
      </p:sp>
      <p:sp>
        <p:nvSpPr>
          <p:cNvPr id="5" name="Ellipse 4"/>
          <p:cNvSpPr/>
          <p:nvPr/>
        </p:nvSpPr>
        <p:spPr>
          <a:xfrm>
            <a:off x="9867871" y="7296127"/>
            <a:ext cx="2552729" cy="4453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Pentagone 5"/>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ETAT CIVIL</a:t>
            </a:r>
            <a:endParaRPr lang="fr-FR" sz="2400" dirty="0">
              <a:solidFill>
                <a:prstClr val="white"/>
              </a:solidFill>
            </a:endParaRPr>
          </a:p>
        </p:txBody>
      </p:sp>
      <p:sp>
        <p:nvSpPr>
          <p:cNvPr id="3" name="Rectangle à coins arrondis 2"/>
          <p:cNvSpPr/>
          <p:nvPr/>
        </p:nvSpPr>
        <p:spPr>
          <a:xfrm>
            <a:off x="748782" y="2743200"/>
            <a:ext cx="2007117"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flipV="1">
            <a:off x="2489200" y="2184400"/>
            <a:ext cx="596900" cy="228600"/>
          </a:xfrm>
          <a:prstGeom prst="straightConnector1">
            <a:avLst/>
          </a:prstGeom>
          <a:ln w="63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3086100" y="1999734"/>
            <a:ext cx="8813800" cy="307777"/>
          </a:xfrm>
          <a:prstGeom prst="rect">
            <a:avLst/>
          </a:prstGeom>
          <a:noFill/>
        </p:spPr>
        <p:txBody>
          <a:bodyPr wrap="square" rtlCol="0">
            <a:spAutoFit/>
          </a:bodyPr>
          <a:lstStyle/>
          <a:p>
            <a:r>
              <a:rPr lang="fr-FR" sz="1400" dirty="0" smtClean="0">
                <a:solidFill>
                  <a:srgbClr val="002060"/>
                </a:solidFill>
              </a:rPr>
              <a:t>Ce code couleur vous indique où vous en êtes dans votre saisie</a:t>
            </a:r>
            <a:endParaRPr lang="fr-FR" sz="1400" dirty="0">
              <a:solidFill>
                <a:srgbClr val="002060"/>
              </a:solidFill>
            </a:endParaRPr>
          </a:p>
        </p:txBody>
      </p:sp>
    </p:spTree>
    <p:extLst>
      <p:ext uri="{BB962C8B-B14F-4D97-AF65-F5344CB8AC3E}">
        <p14:creationId xmlns:p14="http://schemas.microsoft.com/office/powerpoint/2010/main" val="2831505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18" y="1507493"/>
            <a:ext cx="14033150" cy="7289800"/>
          </a:xfrm>
          <a:prstGeom prst="rect">
            <a:avLst/>
          </a:prstGeom>
        </p:spPr>
      </p:pic>
      <p:sp>
        <p:nvSpPr>
          <p:cNvPr id="3" name="Ellipse 2"/>
          <p:cNvSpPr/>
          <p:nvPr/>
        </p:nvSpPr>
        <p:spPr>
          <a:xfrm>
            <a:off x="10748154" y="8149593"/>
            <a:ext cx="1993229" cy="4433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entagone 3"/>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COORDONNEES</a:t>
            </a:r>
            <a:endParaRPr lang="fr-FR" sz="2400" dirty="0">
              <a:solidFill>
                <a:prstClr val="white"/>
              </a:solidFill>
            </a:endParaRPr>
          </a:p>
        </p:txBody>
      </p:sp>
      <p:sp>
        <p:nvSpPr>
          <p:cNvPr id="5" name="Rectangle à coins arrondis 4"/>
          <p:cNvSpPr/>
          <p:nvPr/>
        </p:nvSpPr>
        <p:spPr>
          <a:xfrm>
            <a:off x="609599" y="2133600"/>
            <a:ext cx="1701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1962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80" y="1560286"/>
            <a:ext cx="14494613" cy="6807200"/>
          </a:xfrm>
          <a:prstGeom prst="rect">
            <a:avLst/>
          </a:prstGeom>
        </p:spPr>
      </p:pic>
      <p:sp>
        <p:nvSpPr>
          <p:cNvPr id="4" name="Ellipse 3"/>
          <p:cNvSpPr/>
          <p:nvPr/>
        </p:nvSpPr>
        <p:spPr>
          <a:xfrm>
            <a:off x="13099719" y="7709322"/>
            <a:ext cx="1783414" cy="40171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Pentagone 4"/>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DEROULEMENT DE LA SCOLARITE</a:t>
            </a:r>
            <a:endParaRPr lang="fr-FR" sz="2400" dirty="0">
              <a:solidFill>
                <a:prstClr val="white"/>
              </a:solidFill>
            </a:endParaRPr>
          </a:p>
        </p:txBody>
      </p:sp>
      <p:sp>
        <p:nvSpPr>
          <p:cNvPr id="6" name="Rectangle à coins arrondis 5"/>
          <p:cNvSpPr/>
          <p:nvPr/>
        </p:nvSpPr>
        <p:spPr>
          <a:xfrm>
            <a:off x="285749" y="2600325"/>
            <a:ext cx="170180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8258175" y="5629275"/>
            <a:ext cx="6105525" cy="48577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solidFill>
                  <a:srgbClr val="002060"/>
                </a:solidFill>
              </a:rPr>
              <a:t>Complétez les informations relatives à votre BAC, puis cliquez sur ajouter pour renseigner d’autres diplômes</a:t>
            </a:r>
            <a:endParaRPr lang="fr-FR" sz="1400" dirty="0">
              <a:solidFill>
                <a:srgbClr val="002060"/>
              </a:solidFill>
            </a:endParaRPr>
          </a:p>
        </p:txBody>
      </p:sp>
      <p:cxnSp>
        <p:nvCxnSpPr>
          <p:cNvPr id="8" name="Connecteur droit avec flèche 7"/>
          <p:cNvCxnSpPr/>
          <p:nvPr/>
        </p:nvCxnSpPr>
        <p:spPr>
          <a:xfrm flipH="1" flipV="1">
            <a:off x="3762375" y="5524500"/>
            <a:ext cx="4400550" cy="347662"/>
          </a:xfrm>
          <a:prstGeom prst="straightConnector1">
            <a:avLst/>
          </a:prstGeom>
          <a:ln w="12700">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5223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57347"/>
            <a:ext cx="14232344" cy="6597651"/>
          </a:xfrm>
          <a:prstGeom prst="rect">
            <a:avLst/>
          </a:prstGeom>
        </p:spPr>
      </p:pic>
      <p:sp>
        <p:nvSpPr>
          <p:cNvPr id="3" name="Pentagone 2"/>
          <p:cNvSpPr/>
          <p:nvPr/>
        </p:nvSpPr>
        <p:spPr>
          <a:xfrm>
            <a:off x="908719" y="362121"/>
            <a:ext cx="9132282" cy="267143"/>
          </a:xfrm>
          <a:prstGeom prst="homePlate">
            <a:avLst/>
          </a:prstGeom>
          <a:solidFill>
            <a:srgbClr val="D82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400" dirty="0" smtClean="0">
                <a:solidFill>
                  <a:prstClr val="white"/>
                </a:solidFill>
              </a:rPr>
              <a:t>RATTACHEMENT ADMINISTRATIF</a:t>
            </a:r>
            <a:endParaRPr lang="fr-FR" sz="2400" dirty="0">
              <a:solidFill>
                <a:prstClr val="white"/>
              </a:solidFill>
            </a:endParaRPr>
          </a:p>
        </p:txBody>
      </p:sp>
      <p:sp>
        <p:nvSpPr>
          <p:cNvPr id="4" name="Rectangle à coins arrondis 3"/>
          <p:cNvSpPr/>
          <p:nvPr/>
        </p:nvSpPr>
        <p:spPr>
          <a:xfrm>
            <a:off x="603248" y="2965450"/>
            <a:ext cx="2038351" cy="304800"/>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9169400" y="2609850"/>
            <a:ext cx="3098800" cy="5016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Date de première inscription</a:t>
            </a:r>
            <a:endParaRPr lang="fr-FR" sz="1400" dirty="0"/>
          </a:p>
        </p:txBody>
      </p:sp>
      <p:cxnSp>
        <p:nvCxnSpPr>
          <p:cNvPr id="7" name="Connecteur droit avec flèche 6"/>
          <p:cNvCxnSpPr/>
          <p:nvPr/>
        </p:nvCxnSpPr>
        <p:spPr>
          <a:xfrm flipH="1">
            <a:off x="6464300" y="2860675"/>
            <a:ext cx="2413000"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6" name="Rectangle à coins arrondis 5"/>
          <p:cNvSpPr/>
          <p:nvPr/>
        </p:nvSpPr>
        <p:spPr>
          <a:xfrm>
            <a:off x="7124700" y="6407150"/>
            <a:ext cx="3848100" cy="3937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Vous vous inscrivez en formation initiale</a:t>
            </a:r>
            <a:endParaRPr lang="fr-FR" sz="1400" dirty="0"/>
          </a:p>
        </p:txBody>
      </p:sp>
      <p:sp>
        <p:nvSpPr>
          <p:cNvPr id="8" name="Ellipse 7"/>
          <p:cNvSpPr/>
          <p:nvPr/>
        </p:nvSpPr>
        <p:spPr>
          <a:xfrm>
            <a:off x="10655300" y="7747000"/>
            <a:ext cx="1765300" cy="4952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4944110" y="5982789"/>
            <a:ext cx="3721100" cy="307777"/>
          </a:xfrm>
          <a:prstGeom prst="rect">
            <a:avLst/>
          </a:prstGeom>
          <a:noFill/>
        </p:spPr>
        <p:txBody>
          <a:bodyPr wrap="square" rtlCol="0">
            <a:spAutoFit/>
          </a:bodyPr>
          <a:lstStyle/>
          <a:p>
            <a:r>
              <a:rPr lang="fr-FR" sz="1400" dirty="0" smtClean="0">
                <a:solidFill>
                  <a:srgbClr val="FFC000"/>
                </a:solidFill>
                <a:hlinkClick r:id="rId3" action="ppaction://hlinksldjump"/>
              </a:rPr>
              <a:t>Qu’est ce qu’une VAE ? </a:t>
            </a:r>
            <a:endParaRPr lang="fr-FR" sz="1400" dirty="0">
              <a:solidFill>
                <a:srgbClr val="FFC000"/>
              </a:solidFill>
            </a:endParaRPr>
          </a:p>
        </p:txBody>
      </p:sp>
      <p:sp>
        <p:nvSpPr>
          <p:cNvPr id="10" name="Rectangle à coins arrondis 9"/>
          <p:cNvSpPr/>
          <p:nvPr/>
        </p:nvSpPr>
        <p:spPr>
          <a:xfrm>
            <a:off x="7459072" y="1406522"/>
            <a:ext cx="2228850" cy="2508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smtClean="0"/>
              <a:t>Année en cours</a:t>
            </a:r>
            <a:endParaRPr lang="fr-FR" sz="1400" dirty="0"/>
          </a:p>
        </p:txBody>
      </p:sp>
      <p:cxnSp>
        <p:nvCxnSpPr>
          <p:cNvPr id="12" name="Connecteur droit avec flèche 11"/>
          <p:cNvCxnSpPr>
            <a:stCxn id="2" idx="0"/>
          </p:cNvCxnSpPr>
          <p:nvPr/>
        </p:nvCxnSpPr>
        <p:spPr>
          <a:xfrm flipH="1">
            <a:off x="6921500" y="1657347"/>
            <a:ext cx="423272" cy="4635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98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10487</TotalTime>
  <Words>1254</Words>
  <Application>Microsoft Office PowerPoint</Application>
  <PresentationFormat>Personnalisé</PresentationFormat>
  <Paragraphs>218</Paragraphs>
  <Slides>17</Slides>
  <Notes>4</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REISER Emilie</dc:creator>
  <cp:lastModifiedBy>Julie Abenia diarra</cp:lastModifiedBy>
  <cp:revision>420</cp:revision>
  <cp:lastPrinted>2019-04-11T12:48:18Z</cp:lastPrinted>
  <dcterms:created xsi:type="dcterms:W3CDTF">2017-09-01T12:12:53Z</dcterms:created>
  <dcterms:modified xsi:type="dcterms:W3CDTF">2019-05-10T14:16:17Z</dcterms:modified>
</cp:coreProperties>
</file>