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0" r:id="rId3"/>
    <p:sldId id="343" r:id="rId4"/>
    <p:sldId id="344" r:id="rId5"/>
    <p:sldId id="376" r:id="rId6"/>
    <p:sldId id="377" r:id="rId7"/>
    <p:sldId id="388" r:id="rId8"/>
    <p:sldId id="389" r:id="rId9"/>
    <p:sldId id="390" r:id="rId10"/>
    <p:sldId id="391" r:id="rId11"/>
    <p:sldId id="378" r:id="rId12"/>
    <p:sldId id="392" r:id="rId13"/>
    <p:sldId id="380" r:id="rId14"/>
    <p:sldId id="381" r:id="rId15"/>
    <p:sldId id="382" r:id="rId16"/>
    <p:sldId id="383" r:id="rId17"/>
    <p:sldId id="384" r:id="rId18"/>
    <p:sldId id="345" r:id="rId19"/>
  </p:sldIdLst>
  <p:sldSz cx="13004800" cy="9753600"/>
  <p:notesSz cx="6858000" cy="9144000"/>
  <p:defaultTextStyle>
    <a:defPPr>
      <a:defRPr lang="fr-FR"/>
    </a:defPPr>
    <a:lvl1pPr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1pPr>
    <a:lvl2pPr indent="2286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2pPr>
    <a:lvl3pPr indent="4572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3pPr>
    <a:lvl4pPr indent="6858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4pPr>
    <a:lvl5pPr indent="9144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9"/>
    <p:restoredTop sz="94616"/>
  </p:normalViewPr>
  <p:slideViewPr>
    <p:cSldViewPr snapToGrid="0" snapToObjects="1">
      <p:cViewPr varScale="1">
        <p:scale>
          <a:sx n="77" d="100"/>
          <a:sy n="77" d="100"/>
        </p:scale>
        <p:origin x="2136" y="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1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Shape 117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97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541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0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895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63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4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06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8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91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274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981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46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489B-B919-44AD-8E88-34F7E8BDBB23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 Saisissez une citation ici. » 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93FC4-C771-4552-8489-A213ED22D8C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B4FF1-97F9-4DCE-9C3C-3C1EF9110826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E6AF-9E45-40FE-8EA9-1D00FE3BF727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rectangle 1"/>
          <p:cNvSpPr/>
          <p:nvPr userDrawn="1"/>
        </p:nvSpPr>
        <p:spPr>
          <a:xfrm>
            <a:off x="1" y="7531947"/>
            <a:ext cx="1849120" cy="2221653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86"/>
          </a:p>
        </p:txBody>
      </p:sp>
      <p:sp>
        <p:nvSpPr>
          <p:cNvPr id="3" name="Triangle rectangle 2"/>
          <p:cNvSpPr/>
          <p:nvPr userDrawn="1"/>
        </p:nvSpPr>
        <p:spPr>
          <a:xfrm flipH="1">
            <a:off x="9103362" y="7802880"/>
            <a:ext cx="3901439" cy="195072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86"/>
          </a:p>
        </p:txBody>
      </p:sp>
    </p:spTree>
    <p:extLst>
      <p:ext uri="{BB962C8B-B14F-4D97-AF65-F5344CB8AC3E}">
        <p14:creationId xmlns:p14="http://schemas.microsoft.com/office/powerpoint/2010/main" val="72379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23"/>
          <p:cNvSpPr>
            <a:spLocks noGrp="1"/>
          </p:cNvSpPr>
          <p:nvPr>
            <p:ph type="sldNum" sz="quarter" idx="14"/>
          </p:nvPr>
        </p:nvSpPr>
        <p:spPr>
          <a:xfrm>
            <a:off x="6311900" y="9245600"/>
            <a:ext cx="3683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01821-08E6-4B37-85D5-305361E3373A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97E52-88AC-4441-852B-34F7318A2CF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E662-B5B2-4BB0-8D7A-6E089F36D0C0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FE60-A609-45C0-BDA4-225D5CC7367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6C928-183E-4C0C-8191-FD5AA8CC7CB2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A332-B2D3-406F-9488-AC49C18BF9A5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F99AD-9807-4DF4-824F-273D2EAD04A4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5D2B-BA68-4EF1-BC08-E8BD1851D807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Helvetica Light"/>
              </a:rPr>
              <a:t>Texte du titre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Helvetica Light"/>
              </a:rPr>
              <a:t>Texte niveau 1</a:t>
            </a:r>
          </a:p>
          <a:p>
            <a:pPr lvl="1"/>
            <a:r>
              <a:rPr lang="fr-FR">
                <a:sym typeface="Helvetica Light"/>
              </a:rPr>
              <a:t>Texte niveau 2</a:t>
            </a:r>
          </a:p>
          <a:p>
            <a:pPr lvl="2"/>
            <a:r>
              <a:rPr lang="fr-FR">
                <a:sym typeface="Helvetica Light"/>
              </a:rPr>
              <a:t>Texte niveau 3</a:t>
            </a:r>
          </a:p>
          <a:p>
            <a:pPr lvl="3"/>
            <a:r>
              <a:rPr lang="fr-FR">
                <a:sym typeface="Helvetica Light"/>
              </a:rPr>
              <a:t>Texte niveau 4</a:t>
            </a:r>
          </a:p>
          <a:p>
            <a:pPr lvl="4"/>
            <a:r>
              <a:rPr lang="fr-FR">
                <a:sym typeface="Helvetica Light"/>
              </a:rP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251950"/>
            <a:ext cx="368300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fontAlgn="auto" hangingPunct="0">
              <a:spcBef>
                <a:spcPts val="0"/>
              </a:spcBef>
              <a:spcAft>
                <a:spcPts val="0"/>
              </a:spcAft>
              <a:defRPr sz="1800" ker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22708F-736A-4DA9-A3EE-02772FF94AAE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62" r:id="rId13"/>
  </p:sldLayoutIdLst>
  <p:transition spd="med"/>
  <p:hf hdr="0" ftr="0" dt="0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 descr="Photo univ retouche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856" y="-393557"/>
            <a:ext cx="11340124" cy="7167563"/>
          </a:xfrm>
          <a:prstGeom prst="rect">
            <a:avLst/>
          </a:prstGeom>
          <a:noFill/>
        </p:spPr>
      </p:pic>
      <p:sp>
        <p:nvSpPr>
          <p:cNvPr id="15362" name="Shape 143"/>
          <p:cNvSpPr>
            <a:spLocks/>
          </p:cNvSpPr>
          <p:nvPr/>
        </p:nvSpPr>
        <p:spPr bwMode="auto">
          <a:xfrm>
            <a:off x="-82550" y="4486275"/>
            <a:ext cx="13944600" cy="5297488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5363" name="Shape 145"/>
          <p:cNvSpPr>
            <a:spLocks/>
          </p:cNvSpPr>
          <p:nvPr/>
        </p:nvSpPr>
        <p:spPr bwMode="auto">
          <a:xfrm>
            <a:off x="-42864" y="-419101"/>
            <a:ext cx="13904913" cy="1017270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5364" name="Shape 136"/>
          <p:cNvSpPr>
            <a:spLocks noChangeArrowheads="1"/>
          </p:cNvSpPr>
          <p:nvPr/>
        </p:nvSpPr>
        <p:spPr bwMode="auto">
          <a:xfrm>
            <a:off x="755649" y="4561246"/>
            <a:ext cx="6916011" cy="176458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ctr" hangingPunct="0"/>
            <a:r>
              <a:rPr lang="fr-FR" dirty="0">
                <a:solidFill>
                  <a:srgbClr val="FFFFFF"/>
                </a:solidFill>
                <a:latin typeface="Averta Regular" pitchFamily="2" charset="77"/>
                <a:sym typeface="Averta"/>
              </a:rPr>
              <a:t>SOUTENANCE – ADUM</a:t>
            </a:r>
          </a:p>
          <a:p>
            <a:pPr algn="ctr" hangingPunct="0"/>
            <a:r>
              <a:rPr lang="fr-FR" dirty="0">
                <a:solidFill>
                  <a:srgbClr val="FFFFFF"/>
                </a:solidFill>
                <a:latin typeface="Averta Regular" pitchFamily="2" charset="77"/>
                <a:sym typeface="Averta"/>
              </a:rPr>
              <a:t>PROCESS POUR LA DIRECTION DE THÈSE</a:t>
            </a:r>
          </a:p>
        </p:txBody>
      </p:sp>
      <p:grpSp>
        <p:nvGrpSpPr>
          <p:cNvPr id="15365" name="Group 139"/>
          <p:cNvGrpSpPr>
            <a:grpSpLocks/>
          </p:cNvGrpSpPr>
          <p:nvPr/>
        </p:nvGrpSpPr>
        <p:grpSpPr bwMode="auto">
          <a:xfrm>
            <a:off x="781050" y="6645275"/>
            <a:ext cx="5759450" cy="649288"/>
            <a:chOff x="0" y="0"/>
            <a:chExt cx="5759947" cy="650419"/>
          </a:xfrm>
        </p:grpSpPr>
        <p:sp>
          <p:nvSpPr>
            <p:cNvPr id="15367" name="Shape 137"/>
            <p:cNvSpPr>
              <a:spLocks noChangeArrowheads="1"/>
            </p:cNvSpPr>
            <p:nvPr/>
          </p:nvSpPr>
          <p:spPr bwMode="auto">
            <a:xfrm>
              <a:off x="0" y="193219"/>
              <a:ext cx="5759948" cy="45720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>
              <a:spAutoFit/>
            </a:bodyPr>
            <a:lstStyle/>
            <a:p>
              <a:pPr hangingPunct="0"/>
              <a:r>
                <a:rPr lang="fr-FR" sz="2200" dirty="0">
                  <a:solidFill>
                    <a:srgbClr val="FFFFFF"/>
                  </a:solidFill>
                  <a:sym typeface="Averta-Semibold"/>
                </a:rPr>
                <a:t>Mercredi 19 avril 2023</a:t>
              </a:r>
            </a:p>
          </p:txBody>
        </p:sp>
        <p:sp>
          <p:nvSpPr>
            <p:cNvPr id="15368" name="Shape 138"/>
            <p:cNvSpPr>
              <a:spLocks noChangeArrowheads="1"/>
            </p:cNvSpPr>
            <p:nvPr/>
          </p:nvSpPr>
          <p:spPr bwMode="auto">
            <a:xfrm>
              <a:off x="65997" y="0"/>
              <a:ext cx="331193" cy="6469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endParaRPr lang="fr-FR" sz="2400">
                <a:solidFill>
                  <a:srgbClr val="FFFFFF"/>
                </a:solidFill>
                <a:latin typeface="Helvetica Light"/>
                <a:cs typeface="Helvetica Light"/>
              </a:endParaRPr>
            </a:p>
          </p:txBody>
        </p:sp>
      </p:grpSp>
      <p:pic>
        <p:nvPicPr>
          <p:cNvPr id="15366" name="Imag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475" y="8139113"/>
            <a:ext cx="30527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A5F7C1-1789-FA53-C877-F3184D04AF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489B-B919-44AD-8E88-34F7E8BDBB2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SOUTENANCE DE LA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69C0D3-619B-3345-8B10-0D4A2BC2C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292" y="1876065"/>
            <a:ext cx="11162719" cy="750041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2179A78-50D0-B440-A094-D0D2620B11D0}"/>
              </a:ext>
            </a:extLst>
          </p:cNvPr>
          <p:cNvSpPr txBox="1"/>
          <p:nvPr/>
        </p:nvSpPr>
        <p:spPr>
          <a:xfrm>
            <a:off x="781382" y="822915"/>
            <a:ext cx="11264107" cy="1069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48" dirty="0">
              <a:solidFill>
                <a:srgbClr val="002060"/>
              </a:solidFill>
            </a:endParaRPr>
          </a:p>
          <a:p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Dans ce module, où certaines données </a:t>
            </a:r>
            <a:r>
              <a:rPr lang="fr-FR" sz="1600" dirty="0" smtClean="0">
                <a:solidFill>
                  <a:srgbClr val="002060"/>
                </a:solidFill>
                <a:latin typeface="Averta Regular" pitchFamily="2" charset="77"/>
              </a:rPr>
              <a:t>sont renseignées par </a:t>
            </a:r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le </a:t>
            </a:r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s</a:t>
            </a:r>
            <a:r>
              <a:rPr lang="fr-FR" sz="1600" dirty="0" smtClean="0">
                <a:solidFill>
                  <a:srgbClr val="002060"/>
                </a:solidFill>
                <a:latin typeface="Averta Regular" pitchFamily="2" charset="77"/>
              </a:rPr>
              <a:t>ervice </a:t>
            </a:r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des soutenances, vous pouvez remplir certains champs non </a:t>
            </a:r>
            <a:r>
              <a:rPr lang="fr-FR" sz="1600" dirty="0" smtClean="0">
                <a:solidFill>
                  <a:srgbClr val="002060"/>
                </a:solidFill>
                <a:latin typeface="Averta Regular" pitchFamily="2" charset="77"/>
              </a:rPr>
              <a:t>complétés </a:t>
            </a:r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par votre </a:t>
            </a:r>
            <a:r>
              <a:rPr lang="fr-FR" sz="1600" dirty="0" err="1">
                <a:solidFill>
                  <a:srgbClr val="002060"/>
                </a:solidFill>
                <a:latin typeface="Averta Regular" pitchFamily="2" charset="77"/>
              </a:rPr>
              <a:t>doctorant.e</a:t>
            </a:r>
            <a:endParaRPr lang="fr-FR" sz="1600" dirty="0">
              <a:solidFill>
                <a:srgbClr val="002060"/>
              </a:solidFill>
              <a:latin typeface="Averta Regular" pitchFamily="2" charset="77"/>
            </a:endParaRPr>
          </a:p>
          <a:p>
            <a:endParaRPr lang="fr-FR" sz="1600" dirty="0">
              <a:solidFill>
                <a:srgbClr val="002060"/>
              </a:solidFill>
              <a:latin typeface="Averta Regular" pitchFamily="2" charset="77"/>
            </a:endParaRP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90EAC7AE-8FB1-C94D-A96B-D8A2789426F8}"/>
              </a:ext>
            </a:extLst>
          </p:cNvPr>
          <p:cNvSpPr/>
          <p:nvPr/>
        </p:nvSpPr>
        <p:spPr>
          <a:xfrm>
            <a:off x="7691384" y="2715100"/>
            <a:ext cx="4753755" cy="20304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800" dirty="0">
                <a:latin typeface="Averta Regular" pitchFamily="2" charset="77"/>
              </a:rPr>
              <a:t>Vous pouvez compléter :</a:t>
            </a:r>
          </a:p>
          <a:p>
            <a:pPr marL="285750" indent="-285750" algn="just">
              <a:buFontTx/>
              <a:buChar char="-"/>
            </a:pPr>
            <a:r>
              <a:rPr lang="fr-FR" sz="1800" dirty="0">
                <a:latin typeface="Averta Regular" pitchFamily="2" charset="77"/>
              </a:rPr>
              <a:t>La date de soutenance</a:t>
            </a:r>
          </a:p>
          <a:p>
            <a:pPr marL="285750" indent="-285750" algn="just">
              <a:buFontTx/>
              <a:buChar char="-"/>
            </a:pPr>
            <a:r>
              <a:rPr lang="fr-FR" sz="1800" dirty="0">
                <a:latin typeface="Averta Regular" pitchFamily="2" charset="77"/>
              </a:rPr>
              <a:t>L’heure de soutenance</a:t>
            </a:r>
          </a:p>
          <a:p>
            <a:pPr marL="285750" indent="-285750" algn="just">
              <a:buFontTx/>
              <a:buChar char="-"/>
            </a:pPr>
            <a:r>
              <a:rPr lang="fr-FR" sz="1800" dirty="0">
                <a:latin typeface="Averta Regular" pitchFamily="2" charset="77"/>
              </a:rPr>
              <a:t>L’adresse du lieu de soutenance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1FB6D16-88F5-8944-AC4E-C3F4C58DA14F}"/>
              </a:ext>
            </a:extLst>
          </p:cNvPr>
          <p:cNvCxnSpPr>
            <a:cxnSpLocks/>
          </p:cNvCxnSpPr>
          <p:nvPr/>
        </p:nvCxnSpPr>
        <p:spPr>
          <a:xfrm flipH="1">
            <a:off x="6103614" y="4591402"/>
            <a:ext cx="1587770" cy="956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49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SOUTENANCE DE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A6ED28-1B19-0D44-BA2A-735E9814D9FC}"/>
              </a:ext>
            </a:extLst>
          </p:cNvPr>
          <p:cNvSpPr txBox="1"/>
          <p:nvPr/>
        </p:nvSpPr>
        <p:spPr>
          <a:xfrm>
            <a:off x="781382" y="1040645"/>
            <a:ext cx="1105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Dans ce module, il est important de vérifier que les membres du jury ainsi que les invités soient bien renseignés.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6FB2E9-77F8-8F4F-8FF3-8C51EE34A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4815" y="1700267"/>
            <a:ext cx="9694268" cy="7723685"/>
          </a:xfrm>
          <a:prstGeom prst="rect">
            <a:avLst/>
          </a:prstGeom>
        </p:spPr>
      </p:pic>
      <p:sp>
        <p:nvSpPr>
          <p:cNvPr id="10" name="Rectangle à coins arrondis 6">
            <a:extLst>
              <a:ext uri="{FF2B5EF4-FFF2-40B4-BE49-F238E27FC236}">
                <a16:creationId xmlns:a16="http://schemas.microsoft.com/office/drawing/2014/main" id="{19D84555-A503-874E-98FB-C8EF53570ACF}"/>
              </a:ext>
            </a:extLst>
          </p:cNvPr>
          <p:cNvSpPr/>
          <p:nvPr/>
        </p:nvSpPr>
        <p:spPr>
          <a:xfrm>
            <a:off x="7640664" y="2958787"/>
            <a:ext cx="4149321" cy="10833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800" dirty="0">
                <a:latin typeface="Averta Regular" pitchFamily="2" charset="77"/>
              </a:rPr>
              <a:t>À préciser si la soutenance a lieu en visioconférence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35AFAB5-BBDA-0C43-85BD-339EB85DCE0B}"/>
              </a:ext>
            </a:extLst>
          </p:cNvPr>
          <p:cNvCxnSpPr>
            <a:cxnSpLocks/>
          </p:cNvCxnSpPr>
          <p:nvPr/>
        </p:nvCxnSpPr>
        <p:spPr>
          <a:xfrm flipH="1" flipV="1">
            <a:off x="6502400" y="2277630"/>
            <a:ext cx="1138264" cy="681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12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SOUTENANCE DE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A6ED28-1B19-0D44-BA2A-735E9814D9FC}"/>
              </a:ext>
            </a:extLst>
          </p:cNvPr>
          <p:cNvSpPr txBox="1"/>
          <p:nvPr/>
        </p:nvSpPr>
        <p:spPr>
          <a:xfrm>
            <a:off x="781382" y="1203073"/>
            <a:ext cx="1105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Ce module, est, par exemple, réservé aux invités.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6FB2E9-77F8-8F4F-8FF3-8C51EE34A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348" y="2109463"/>
            <a:ext cx="11128582" cy="557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1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SOUTENANCE DE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A6ED28-1B19-0D44-BA2A-735E9814D9FC}"/>
              </a:ext>
            </a:extLst>
          </p:cNvPr>
          <p:cNvSpPr txBox="1"/>
          <p:nvPr/>
        </p:nvSpPr>
        <p:spPr>
          <a:xfrm>
            <a:off x="781382" y="1054730"/>
            <a:ext cx="11275635" cy="57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Il est indispensable que les résumés en français et en anglais soient renseignés, par </a:t>
            </a:r>
            <a:r>
              <a:rPr lang="fr-FR" sz="1600" dirty="0" err="1">
                <a:solidFill>
                  <a:srgbClr val="002060"/>
                </a:solidFill>
                <a:latin typeface="Averta Regular" pitchFamily="2" charset="77"/>
              </a:rPr>
              <a:t>le.la</a:t>
            </a:r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 </a:t>
            </a:r>
            <a:r>
              <a:rPr lang="fr-FR" sz="1600" dirty="0" err="1">
                <a:solidFill>
                  <a:srgbClr val="002060"/>
                </a:solidFill>
                <a:latin typeface="Averta Regular" pitchFamily="2" charset="77"/>
              </a:rPr>
              <a:t>doctorant.e</a:t>
            </a:r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, sur ce module</a:t>
            </a:r>
          </a:p>
          <a:p>
            <a:r>
              <a:rPr lang="fr-FR" sz="1548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26C4A1-1558-A142-B8E3-15C7FDF7E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592" y="2086033"/>
            <a:ext cx="10924559" cy="63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6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DÉPÔT DU PDF DE LA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A6ED28-1B19-0D44-BA2A-735E9814D9FC}"/>
              </a:ext>
            </a:extLst>
          </p:cNvPr>
          <p:cNvSpPr txBox="1"/>
          <p:nvPr/>
        </p:nvSpPr>
        <p:spPr>
          <a:xfrm>
            <a:off x="781383" y="1054730"/>
            <a:ext cx="10896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2060"/>
                </a:solidFill>
                <a:latin typeface="Averta Regular" pitchFamily="2" charset="77"/>
              </a:rPr>
              <a:t>Le.la</a:t>
            </a:r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 </a:t>
            </a:r>
            <a:r>
              <a:rPr lang="fr-FR" sz="1600" dirty="0" err="1">
                <a:solidFill>
                  <a:srgbClr val="002060"/>
                </a:solidFill>
                <a:latin typeface="Averta Regular" pitchFamily="2" charset="77"/>
              </a:rPr>
              <a:t>doctorant.e</a:t>
            </a:r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 doit avoir fait son dépôt de thèse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D42299-F435-344E-B958-3218A90DE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45897"/>
            <a:ext cx="13004800" cy="69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6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DÉPÔT DU PDF DE LA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A6ED28-1B19-0D44-BA2A-735E9814D9FC}"/>
              </a:ext>
            </a:extLst>
          </p:cNvPr>
          <p:cNvSpPr txBox="1"/>
          <p:nvPr/>
        </p:nvSpPr>
        <p:spPr>
          <a:xfrm>
            <a:off x="781383" y="1054730"/>
            <a:ext cx="10896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Pour information, voici la procédure qu’effectue </a:t>
            </a:r>
            <a:r>
              <a:rPr lang="fr-FR" sz="1600" dirty="0" err="1">
                <a:solidFill>
                  <a:srgbClr val="002060"/>
                </a:solidFill>
                <a:latin typeface="Averta Regular" pitchFamily="2" charset="77"/>
              </a:rPr>
              <a:t>le.la</a:t>
            </a:r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 </a:t>
            </a:r>
            <a:r>
              <a:rPr lang="fr-FR" sz="1600" dirty="0" err="1">
                <a:solidFill>
                  <a:srgbClr val="002060"/>
                </a:solidFill>
                <a:latin typeface="Averta Regular" pitchFamily="2" charset="77"/>
              </a:rPr>
              <a:t>doctorant.e</a:t>
            </a:r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 pour son dépôt de thèse.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3B934CB-3FEA-294E-9783-229E8411A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88" y="1645897"/>
            <a:ext cx="10537403" cy="79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1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DÉPÔT DU PDF DE LA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712045-86E6-B341-8C03-796095EB5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9" y="1447799"/>
            <a:ext cx="10284071" cy="771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48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DÉPÔT DU PDF DE LA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B7901FC-B077-F147-BA56-37B0FE82C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99" y="1552302"/>
            <a:ext cx="10662195" cy="79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44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8"/>
          <p:cNvSpPr/>
          <p:nvPr/>
        </p:nvSpPr>
        <p:spPr>
          <a:xfrm>
            <a:off x="781382" y="592748"/>
            <a:ext cx="7852593" cy="40541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FINALISATION DE LA PROCÉDURE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72154A-CCBB-4A4A-8204-4892DEFF4E7F}"/>
              </a:ext>
            </a:extLst>
          </p:cNvPr>
          <p:cNvSpPr txBox="1"/>
          <p:nvPr/>
        </p:nvSpPr>
        <p:spPr>
          <a:xfrm>
            <a:off x="781382" y="945201"/>
            <a:ext cx="11059323" cy="59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48" dirty="0">
              <a:solidFill>
                <a:srgbClr val="002060"/>
              </a:solidFill>
            </a:endParaRPr>
          </a:p>
          <a:p>
            <a:r>
              <a:rPr lang="fr-FR" sz="1600" dirty="0" smtClean="0">
                <a:solidFill>
                  <a:srgbClr val="002060"/>
                </a:solidFill>
                <a:latin typeface="Averta Regular" pitchFamily="2" charset="77"/>
              </a:rPr>
              <a:t>Pour finaliser la procédure, </a:t>
            </a:r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vous devez enregistrer les modifications dans la base temporaire.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51C5BE-0718-8D43-91B4-8F7E08C8B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90" y="1976217"/>
            <a:ext cx="11697219" cy="6693335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3B997316-50A7-6548-8305-99AF846B15D1}"/>
              </a:ext>
            </a:extLst>
          </p:cNvPr>
          <p:cNvSpPr/>
          <p:nvPr/>
        </p:nvSpPr>
        <p:spPr>
          <a:xfrm>
            <a:off x="3750864" y="7981627"/>
            <a:ext cx="5439631" cy="687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96"/>
          </a:p>
        </p:txBody>
      </p:sp>
      <p:sp>
        <p:nvSpPr>
          <p:cNvPr id="6" name="Rectangle à coins arrondis 6">
            <a:extLst>
              <a:ext uri="{FF2B5EF4-FFF2-40B4-BE49-F238E27FC236}">
                <a16:creationId xmlns:a16="http://schemas.microsoft.com/office/drawing/2014/main" id="{7BD8441B-7CFB-9B45-A47A-A1B4EBAD5887}"/>
              </a:ext>
            </a:extLst>
          </p:cNvPr>
          <p:cNvSpPr/>
          <p:nvPr/>
        </p:nvSpPr>
        <p:spPr>
          <a:xfrm>
            <a:off x="4386295" y="1795159"/>
            <a:ext cx="3599980" cy="9499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400" dirty="0">
                <a:latin typeface="Averta Regular" pitchFamily="2" charset="77"/>
              </a:rPr>
              <a:t>Attention : vous devez choisir le libellé « Docteur » et non « Thèse » pour finaliser et valider la procédure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5111073-6296-4448-8AE7-741DAABB4ABC}"/>
              </a:ext>
            </a:extLst>
          </p:cNvPr>
          <p:cNvCxnSpPr>
            <a:cxnSpLocks/>
          </p:cNvCxnSpPr>
          <p:nvPr/>
        </p:nvCxnSpPr>
        <p:spPr>
          <a:xfrm flipH="1">
            <a:off x="2572719" y="2270129"/>
            <a:ext cx="1813576" cy="248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9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5759450" cy="10398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8100" tIns="38100" rIns="38100" bIns="38100">
            <a:spAutoFit/>
          </a:bodyPr>
          <a:lstStyle/>
          <a:p>
            <a:pPr hangingPunct="0"/>
            <a:r>
              <a:rPr lang="fr-FR" sz="4000">
                <a:solidFill>
                  <a:srgbClr val="D8232A"/>
                </a:solidFill>
                <a:sym typeface="Averta"/>
              </a:rPr>
              <a:t>Sommaire</a:t>
            </a:r>
          </a:p>
          <a:p>
            <a:pPr hangingPunct="0">
              <a:lnSpc>
                <a:spcPts val="2700"/>
              </a:lnSpc>
            </a:pPr>
            <a:r>
              <a:rPr lang="fr-FR" sz="49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rPr>
              <a:t>_</a:t>
            </a:r>
          </a:p>
        </p:txBody>
      </p:sp>
      <p:sp>
        <p:nvSpPr>
          <p:cNvPr id="171" name="Shape 171"/>
          <p:cNvSpPr/>
          <p:nvPr/>
        </p:nvSpPr>
        <p:spPr>
          <a:xfrm>
            <a:off x="773112" y="1952626"/>
            <a:ext cx="11355825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Introduction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endParaRPr lang="fr-FR" sz="25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Interface Direction de thèse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endParaRPr lang="fr-FR" sz="25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Fiche du. de la </a:t>
            </a:r>
            <a:r>
              <a:rPr lang="fr-FR" sz="2500" kern="0" dirty="0" err="1">
                <a:solidFill>
                  <a:srgbClr val="D8232A"/>
                </a:solidFill>
                <a:ea typeface="Arial" charset="0"/>
                <a:sym typeface="Averta"/>
              </a:rPr>
              <a:t>doctorant.e</a:t>
            </a:r>
            <a:endParaRPr lang="fr-FR" sz="25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endParaRPr lang="fr-FR" sz="25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Soutenance de thèse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endParaRPr lang="fr-FR" sz="25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Dépôt du PDF de la thèse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endParaRPr lang="fr-FR" sz="25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Finalisation de la procédure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endParaRPr lang="fr-FR" sz="2500" kern="0" dirty="0">
              <a:solidFill>
                <a:srgbClr val="D8232A"/>
              </a:solidFill>
              <a:ea typeface="Arial" charset="0"/>
              <a:sym typeface="Averta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669B16-3510-5160-B274-D89351BC6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489B-B919-44AD-8E88-34F7E8BDBB2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/>
          <p:cNvSpPr/>
          <p:nvPr/>
        </p:nvSpPr>
        <p:spPr>
          <a:xfrm>
            <a:off x="463339" y="929717"/>
            <a:ext cx="394209" cy="175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3681" tIns="43681" rIns="43681" bIns="43681" numCol="1" anchor="ctr">
            <a:noAutofit/>
          </a:bodyPr>
          <a:lstStyle>
            <a:lvl1pPr>
              <a:defRPr sz="2300" b="1">
                <a:solidFill>
                  <a:srgbClr val="FFFFFF"/>
                </a:solidFill>
                <a:latin typeface="Averta-Semibold"/>
                <a:ea typeface="Averta-Semibold"/>
                <a:cs typeface="Averta-Semibold"/>
                <a:sym typeface="Averta-Semibold"/>
              </a:defRPr>
            </a:lvl1pPr>
          </a:lstStyle>
          <a:p>
            <a:r>
              <a:rPr sz="1978" b="0" dirty="0">
                <a:latin typeface="Averta Regular" charset="0"/>
                <a:ea typeface="Averta Regular" charset="0"/>
                <a:cs typeface="Averta Regular" charset="0"/>
              </a:rPr>
              <a:t>A</a:t>
            </a:r>
          </a:p>
        </p:txBody>
      </p:sp>
      <p:sp>
        <p:nvSpPr>
          <p:cNvPr id="7" name="Pentagone 6"/>
          <p:cNvSpPr/>
          <p:nvPr/>
        </p:nvSpPr>
        <p:spPr>
          <a:xfrm>
            <a:off x="781382" y="592748"/>
            <a:ext cx="7852593" cy="511986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INTRODUCTION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62436" y="1866789"/>
            <a:ext cx="11915178" cy="279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64" dirty="0">
                <a:solidFill>
                  <a:srgbClr val="002060"/>
                </a:solidFill>
                <a:latin typeface="Averta Regular" pitchFamily="2" charset="77"/>
              </a:rPr>
              <a:t>À partir </a:t>
            </a:r>
            <a:r>
              <a:rPr lang="fr-FR" sz="2064" dirty="0" smtClean="0">
                <a:solidFill>
                  <a:srgbClr val="002060"/>
                </a:solidFill>
                <a:latin typeface="Averta Regular" pitchFamily="2" charset="77"/>
              </a:rPr>
              <a:t>du 1</a:t>
            </a:r>
            <a:r>
              <a:rPr lang="fr-FR" sz="2064" baseline="30000" dirty="0" smtClean="0">
                <a:solidFill>
                  <a:srgbClr val="002060"/>
                </a:solidFill>
                <a:latin typeface="Averta Regular" pitchFamily="2" charset="77"/>
              </a:rPr>
              <a:t>er</a:t>
            </a:r>
            <a:r>
              <a:rPr lang="fr-FR" sz="2064" dirty="0" smtClean="0">
                <a:solidFill>
                  <a:srgbClr val="002060"/>
                </a:solidFill>
                <a:latin typeface="Averta Regular" pitchFamily="2" charset="77"/>
              </a:rPr>
              <a:t> septembre 2023, le dépôt des manuscrits de thèse et l’organisation des soutenances seront </a:t>
            </a:r>
            <a:r>
              <a:rPr lang="fr-FR" sz="2064" dirty="0" smtClean="0">
                <a:solidFill>
                  <a:srgbClr val="002060"/>
                </a:solidFill>
                <a:latin typeface="Averta Regular" pitchFamily="2" charset="77"/>
              </a:rPr>
              <a:t>gérés via </a:t>
            </a:r>
            <a:r>
              <a:rPr lang="fr-FR" sz="2064" dirty="0" smtClean="0">
                <a:solidFill>
                  <a:srgbClr val="002060"/>
                </a:solidFill>
                <a:latin typeface="Averta Regular" pitchFamily="2" charset="77"/>
              </a:rPr>
              <a:t>la </a:t>
            </a:r>
            <a:r>
              <a:rPr lang="fr-FR" sz="2064" dirty="0">
                <a:solidFill>
                  <a:srgbClr val="002060"/>
                </a:solidFill>
                <a:latin typeface="Averta Regular" pitchFamily="2" charset="77"/>
              </a:rPr>
              <a:t>plateforme ADUM.</a:t>
            </a:r>
          </a:p>
          <a:p>
            <a:pPr algn="just"/>
            <a:endParaRPr lang="fr-FR" sz="2064" dirty="0">
              <a:solidFill>
                <a:srgbClr val="002060"/>
              </a:solidFill>
              <a:latin typeface="Averta Regular" pitchFamily="2" charset="77"/>
            </a:endParaRPr>
          </a:p>
          <a:p>
            <a:pPr algn="just"/>
            <a:r>
              <a:rPr lang="fr-FR" sz="2064" dirty="0">
                <a:solidFill>
                  <a:srgbClr val="002060"/>
                </a:solidFill>
                <a:latin typeface="Averta Regular" pitchFamily="2" charset="77"/>
              </a:rPr>
              <a:t>Une fois que le.la </a:t>
            </a:r>
            <a:r>
              <a:rPr lang="fr-FR" sz="2064" dirty="0" err="1">
                <a:solidFill>
                  <a:srgbClr val="002060"/>
                </a:solidFill>
                <a:latin typeface="Averta Regular" pitchFamily="2" charset="77"/>
              </a:rPr>
              <a:t>doctorant.e</a:t>
            </a:r>
            <a:r>
              <a:rPr lang="fr-FR" sz="2064" dirty="0">
                <a:solidFill>
                  <a:srgbClr val="002060"/>
                </a:solidFill>
                <a:latin typeface="Averta Regular" pitchFamily="2" charset="77"/>
              </a:rPr>
              <a:t> aura déclaré sa soutenance, vous recevrez un mail via ADUM vous demandant de rectifier si besoin les </a:t>
            </a:r>
            <a:r>
              <a:rPr lang="fr-FR" sz="2064" dirty="0" smtClean="0">
                <a:solidFill>
                  <a:srgbClr val="002060"/>
                </a:solidFill>
                <a:latin typeface="Averta Regular" pitchFamily="2" charset="77"/>
              </a:rPr>
              <a:t>données </a:t>
            </a:r>
            <a:r>
              <a:rPr lang="fr-FR" sz="2064" dirty="0">
                <a:solidFill>
                  <a:srgbClr val="002060"/>
                </a:solidFill>
                <a:latin typeface="Averta Regular" pitchFamily="2" charset="77"/>
              </a:rPr>
              <a:t>et </a:t>
            </a:r>
            <a:r>
              <a:rPr lang="fr-FR" sz="2064" dirty="0" smtClean="0">
                <a:solidFill>
                  <a:srgbClr val="002060"/>
                </a:solidFill>
                <a:latin typeface="Averta Regular" pitchFamily="2" charset="77"/>
              </a:rPr>
              <a:t> de donner </a:t>
            </a:r>
            <a:r>
              <a:rPr lang="fr-FR" sz="2064" dirty="0">
                <a:solidFill>
                  <a:srgbClr val="002060"/>
                </a:solidFill>
                <a:latin typeface="Averta Regular" pitchFamily="2" charset="77"/>
              </a:rPr>
              <a:t>votre avis </a:t>
            </a:r>
            <a:r>
              <a:rPr lang="fr-FR" sz="2064" dirty="0" smtClean="0">
                <a:solidFill>
                  <a:srgbClr val="002060"/>
                </a:solidFill>
                <a:latin typeface="Averta Regular" pitchFamily="2" charset="77"/>
              </a:rPr>
              <a:t>quant à </a:t>
            </a:r>
            <a:r>
              <a:rPr lang="fr-FR" sz="2064" dirty="0" smtClean="0">
                <a:solidFill>
                  <a:srgbClr val="002060"/>
                </a:solidFill>
                <a:latin typeface="Averta Regular" pitchFamily="2" charset="77"/>
              </a:rPr>
              <a:t>la </a:t>
            </a:r>
            <a:r>
              <a:rPr lang="fr-FR" sz="2064" dirty="0">
                <a:solidFill>
                  <a:srgbClr val="002060"/>
                </a:solidFill>
                <a:latin typeface="Averta Regular" pitchFamily="2" charset="77"/>
              </a:rPr>
              <a:t>désignation des </a:t>
            </a:r>
            <a:r>
              <a:rPr lang="fr-FR" sz="2064" dirty="0" err="1">
                <a:solidFill>
                  <a:srgbClr val="002060"/>
                </a:solidFill>
                <a:latin typeface="Averta Regular" pitchFamily="2" charset="77"/>
              </a:rPr>
              <a:t>rapporteur.e.s</a:t>
            </a:r>
            <a:r>
              <a:rPr lang="fr-FR" sz="2064" dirty="0">
                <a:solidFill>
                  <a:srgbClr val="002060"/>
                </a:solidFill>
                <a:latin typeface="Averta Regular" pitchFamily="2" charset="77"/>
              </a:rPr>
              <a:t> et la composition du jury indiqués par votre </a:t>
            </a:r>
            <a:r>
              <a:rPr lang="fr-FR" sz="2064" dirty="0" err="1">
                <a:solidFill>
                  <a:srgbClr val="002060"/>
                </a:solidFill>
                <a:latin typeface="Averta Regular" pitchFamily="2" charset="77"/>
              </a:rPr>
              <a:t>doctorant.e</a:t>
            </a:r>
            <a:endParaRPr lang="fr-FR" sz="2064" dirty="0">
              <a:solidFill>
                <a:srgbClr val="002060"/>
              </a:solidFill>
              <a:latin typeface="Averta Regular" pitchFamily="2" charset="77"/>
            </a:endParaRPr>
          </a:p>
          <a:p>
            <a:pPr algn="just"/>
            <a:endParaRPr lang="fr-FR" sz="2064" dirty="0">
              <a:solidFill>
                <a:srgbClr val="002060"/>
              </a:solidFill>
            </a:endParaRPr>
          </a:p>
          <a:p>
            <a:endParaRPr lang="fr-FR" sz="1548" dirty="0"/>
          </a:p>
          <a:p>
            <a:endParaRPr lang="fr-FR" sz="1548" dirty="0"/>
          </a:p>
        </p:txBody>
      </p:sp>
    </p:spTree>
    <p:extLst>
      <p:ext uri="{BB962C8B-B14F-4D97-AF65-F5344CB8AC3E}">
        <p14:creationId xmlns:p14="http://schemas.microsoft.com/office/powerpoint/2010/main" val="218562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781382" y="874977"/>
            <a:ext cx="11059323" cy="59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48" dirty="0">
              <a:solidFill>
                <a:srgbClr val="002060"/>
              </a:solidFill>
            </a:endParaRPr>
          </a:p>
          <a:p>
            <a:r>
              <a:rPr lang="fr-FR" sz="1720" dirty="0">
                <a:solidFill>
                  <a:srgbClr val="002060"/>
                </a:solidFill>
                <a:latin typeface="Averta Regular" pitchFamily="2" charset="77"/>
              </a:rPr>
              <a:t>Lorsque vous vous connectez sur </a:t>
            </a:r>
            <a:r>
              <a:rPr lang="fr-FR" sz="1720" dirty="0" err="1">
                <a:solidFill>
                  <a:srgbClr val="002060"/>
                </a:solidFill>
                <a:latin typeface="Averta Regular" pitchFamily="2" charset="77"/>
              </a:rPr>
              <a:t>Adum</a:t>
            </a:r>
            <a:r>
              <a:rPr lang="fr-FR" sz="1720" dirty="0">
                <a:solidFill>
                  <a:srgbClr val="002060"/>
                </a:solidFill>
                <a:latin typeface="Averta Regular" pitchFamily="2" charset="77"/>
              </a:rPr>
              <a:t>, vous verrez les informations suivantes :</a:t>
            </a:r>
          </a:p>
        </p:txBody>
      </p:sp>
      <p:sp>
        <p:nvSpPr>
          <p:cNvPr id="9" name="Pentagone 8"/>
          <p:cNvSpPr/>
          <p:nvPr/>
        </p:nvSpPr>
        <p:spPr>
          <a:xfrm>
            <a:off x="781382" y="592748"/>
            <a:ext cx="7852593" cy="351328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INTERFACE DIRECTION DE THÈSE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078997D0-FDAF-D24D-BA55-058B0C1DDA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7" y="1470205"/>
            <a:ext cx="11840705" cy="79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1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C6A475F-DCEF-CD45-B5B3-332B74F81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0" y="822948"/>
            <a:ext cx="12232519" cy="810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7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22E0BD-D122-D949-9DFA-C72925F3C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4" y="517895"/>
            <a:ext cx="12433752" cy="871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8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A22038-D59D-A149-B4DE-0CBBEC8AB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194" y="666428"/>
            <a:ext cx="11592887" cy="84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8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FICHE DU. DE LA DOCTORANT.E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A6ED28-1B19-0D44-BA2A-735E9814D9FC}"/>
              </a:ext>
            </a:extLst>
          </p:cNvPr>
          <p:cNvSpPr txBox="1"/>
          <p:nvPr/>
        </p:nvSpPr>
        <p:spPr>
          <a:xfrm>
            <a:off x="659651" y="734159"/>
            <a:ext cx="11264107" cy="156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48" dirty="0">
              <a:solidFill>
                <a:srgbClr val="002060"/>
              </a:solidFill>
            </a:endParaRPr>
          </a:p>
          <a:p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Vérifier si les données sont exactes dans les différents modules suivants :</a:t>
            </a:r>
          </a:p>
          <a:p>
            <a:endParaRPr lang="fr-FR" sz="1600" dirty="0">
              <a:solidFill>
                <a:srgbClr val="002060"/>
              </a:solidFill>
              <a:latin typeface="Averta Regular" pitchFamily="2" charset="77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Unité de recherche de la thèse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Encadrement de la thèse : Penser à vérifier s’il y une cotutelle ou une codirection</a:t>
            </a:r>
          </a:p>
          <a:p>
            <a:endParaRPr lang="fr-FR" sz="1600" dirty="0">
              <a:solidFill>
                <a:srgbClr val="002060"/>
              </a:solidFill>
              <a:latin typeface="Averta Regular" pitchFamily="2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69C0D3-619B-3345-8B10-0D4A2BC2C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4" y="2080196"/>
            <a:ext cx="11788212" cy="7340339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CFC67EC-B4BB-DF49-BCE2-F748109828C1}"/>
              </a:ext>
            </a:extLst>
          </p:cNvPr>
          <p:cNvCxnSpPr>
            <a:cxnSpLocks/>
          </p:cNvCxnSpPr>
          <p:nvPr/>
        </p:nvCxnSpPr>
        <p:spPr>
          <a:xfrm flipH="1">
            <a:off x="6106332" y="5196547"/>
            <a:ext cx="1587770" cy="956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ECA73583-67CC-7C45-B32A-05B78395925A}"/>
              </a:ext>
            </a:extLst>
          </p:cNvPr>
          <p:cNvSpPr/>
          <p:nvPr/>
        </p:nvSpPr>
        <p:spPr>
          <a:xfrm>
            <a:off x="7722381" y="4322982"/>
            <a:ext cx="4753755" cy="15616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800" dirty="0">
                <a:latin typeface="Averta Regular" pitchFamily="2" charset="77"/>
              </a:rPr>
              <a:t>Il est important de bien vérifier que le libellé concernant </a:t>
            </a:r>
            <a:r>
              <a:rPr lang="fr-FR" sz="1800" dirty="0" smtClean="0">
                <a:latin typeface="Averta Regular" pitchFamily="2" charset="77"/>
              </a:rPr>
              <a:t>la direction de </a:t>
            </a:r>
            <a:r>
              <a:rPr lang="fr-FR" sz="1800" dirty="0">
                <a:latin typeface="Averta Regular" pitchFamily="2" charset="77"/>
              </a:rPr>
              <a:t>thèse soit correct</a:t>
            </a:r>
          </a:p>
        </p:txBody>
      </p:sp>
    </p:spTree>
    <p:extLst>
      <p:ext uri="{BB962C8B-B14F-4D97-AF65-F5344CB8AC3E}">
        <p14:creationId xmlns:p14="http://schemas.microsoft.com/office/powerpoint/2010/main" val="243218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SOUTENANCE DE LA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A6ED28-1B19-0D44-BA2A-735E9814D9FC}"/>
              </a:ext>
            </a:extLst>
          </p:cNvPr>
          <p:cNvSpPr txBox="1"/>
          <p:nvPr/>
        </p:nvSpPr>
        <p:spPr>
          <a:xfrm>
            <a:off x="781382" y="966910"/>
            <a:ext cx="11264107" cy="822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48" dirty="0">
              <a:solidFill>
                <a:srgbClr val="002060"/>
              </a:solidFill>
            </a:endParaRPr>
          </a:p>
          <a:p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Vous trouverez ci-dessous la liste des documents demandés dans le cadre de la soutenance de thèse.</a:t>
            </a:r>
          </a:p>
          <a:p>
            <a:endParaRPr lang="fr-FR" sz="1600" dirty="0">
              <a:solidFill>
                <a:srgbClr val="002060"/>
              </a:solidFill>
              <a:latin typeface="Averta Regular" pitchFamily="2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69C0D3-619B-3345-8B10-0D4A2BC2C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382" y="2002918"/>
            <a:ext cx="11788212" cy="549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02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429</Words>
  <Application>Microsoft Office PowerPoint</Application>
  <PresentationFormat>Personnalisé</PresentationFormat>
  <Paragraphs>76</Paragraphs>
  <Slides>18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Averta</vt:lpstr>
      <vt:lpstr>Averta Regular</vt:lpstr>
      <vt:lpstr>Averta-Semibold</vt:lpstr>
      <vt:lpstr>Helvetica</vt:lpstr>
      <vt:lpstr>Helvetica Light</vt:lpstr>
      <vt:lpstr>Helvetica Neue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Ozenne Elodie</cp:lastModifiedBy>
  <cp:revision>50</cp:revision>
  <cp:lastPrinted>2017-01-23T15:11:16Z</cp:lastPrinted>
  <dcterms:modified xsi:type="dcterms:W3CDTF">2023-07-26T14:19:36Z</dcterms:modified>
</cp:coreProperties>
</file>