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8" r:id="rId2"/>
    <p:sldId id="295" r:id="rId3"/>
    <p:sldId id="296" r:id="rId4"/>
    <p:sldId id="291" r:id="rId5"/>
    <p:sldId id="290" r:id="rId6"/>
    <p:sldId id="297" r:id="rId7"/>
    <p:sldId id="289" r:id="rId8"/>
    <p:sldId id="271" r:id="rId9"/>
    <p:sldId id="298" r:id="rId10"/>
    <p:sldId id="274" r:id="rId11"/>
    <p:sldId id="275" r:id="rId12"/>
    <p:sldId id="276" r:id="rId13"/>
    <p:sldId id="277" r:id="rId14"/>
    <p:sldId id="285" r:id="rId15"/>
    <p:sldId id="286" r:id="rId16"/>
    <p:sldId id="294" r:id="rId17"/>
    <p:sldId id="293" r:id="rId18"/>
    <p:sldId id="283" r:id="rId19"/>
  </p:sldIdLst>
  <p:sldSz cx="13004800" cy="9753600"/>
  <p:notesSz cx="6858000" cy="9144000"/>
  <p:defaultTextStyle>
    <a:defPPr>
      <a:defRPr lang="fr-FR"/>
    </a:defPPr>
    <a:lvl1pPr algn="l" defTabSz="584200" rtl="0" fontAlgn="base">
      <a:spcBef>
        <a:spcPct val="0"/>
      </a:spcBef>
      <a:spcAft>
        <a:spcPct val="0"/>
      </a:spcAft>
      <a:defRPr sz="3600" kern="1200">
        <a:solidFill>
          <a:srgbClr val="000000"/>
        </a:solidFill>
        <a:latin typeface="Arial" charset="0"/>
        <a:ea typeface="Helvetica Light"/>
        <a:cs typeface="Arial" charset="0"/>
        <a:sym typeface="Helvetica Light"/>
      </a:defRPr>
    </a:lvl1pPr>
    <a:lvl2pPr indent="228600" algn="l" defTabSz="584200" rtl="0" fontAlgn="base">
      <a:spcBef>
        <a:spcPct val="0"/>
      </a:spcBef>
      <a:spcAft>
        <a:spcPct val="0"/>
      </a:spcAft>
      <a:defRPr sz="3600" kern="1200">
        <a:solidFill>
          <a:srgbClr val="000000"/>
        </a:solidFill>
        <a:latin typeface="Arial" charset="0"/>
        <a:ea typeface="Helvetica Light"/>
        <a:cs typeface="Arial" charset="0"/>
        <a:sym typeface="Helvetica Light"/>
      </a:defRPr>
    </a:lvl2pPr>
    <a:lvl3pPr indent="457200" algn="l" defTabSz="584200" rtl="0" fontAlgn="base">
      <a:spcBef>
        <a:spcPct val="0"/>
      </a:spcBef>
      <a:spcAft>
        <a:spcPct val="0"/>
      </a:spcAft>
      <a:defRPr sz="3600" kern="1200">
        <a:solidFill>
          <a:srgbClr val="000000"/>
        </a:solidFill>
        <a:latin typeface="Arial" charset="0"/>
        <a:ea typeface="Helvetica Light"/>
        <a:cs typeface="Arial" charset="0"/>
        <a:sym typeface="Helvetica Light"/>
      </a:defRPr>
    </a:lvl3pPr>
    <a:lvl4pPr indent="685800" algn="l" defTabSz="584200" rtl="0" fontAlgn="base">
      <a:spcBef>
        <a:spcPct val="0"/>
      </a:spcBef>
      <a:spcAft>
        <a:spcPct val="0"/>
      </a:spcAft>
      <a:defRPr sz="3600" kern="1200">
        <a:solidFill>
          <a:srgbClr val="000000"/>
        </a:solidFill>
        <a:latin typeface="Arial" charset="0"/>
        <a:ea typeface="Helvetica Light"/>
        <a:cs typeface="Arial" charset="0"/>
        <a:sym typeface="Helvetica Light"/>
      </a:defRPr>
    </a:lvl4pPr>
    <a:lvl5pPr indent="914400" algn="l" defTabSz="584200" rtl="0" fontAlgn="base">
      <a:spcBef>
        <a:spcPct val="0"/>
      </a:spcBef>
      <a:spcAft>
        <a:spcPct val="0"/>
      </a:spcAft>
      <a:defRPr sz="3600" kern="1200">
        <a:solidFill>
          <a:srgbClr val="000000"/>
        </a:solidFill>
        <a:latin typeface="Arial" charset="0"/>
        <a:ea typeface="Helvetica Light"/>
        <a:cs typeface="Arial" charset="0"/>
        <a:sym typeface="Helvetica Light"/>
      </a:defRPr>
    </a:lvl5pPr>
    <a:lvl6pPr marL="2286000" algn="l" defTabSz="914400" rtl="0" eaLnBrk="1" latinLnBrk="0" hangingPunct="1">
      <a:defRPr sz="3600" kern="1200">
        <a:solidFill>
          <a:srgbClr val="000000"/>
        </a:solidFill>
        <a:latin typeface="Arial" charset="0"/>
        <a:ea typeface="Helvetica Light"/>
        <a:cs typeface="Arial" charset="0"/>
        <a:sym typeface="Helvetica Light"/>
      </a:defRPr>
    </a:lvl6pPr>
    <a:lvl7pPr marL="2743200" algn="l" defTabSz="914400" rtl="0" eaLnBrk="1" latinLnBrk="0" hangingPunct="1">
      <a:defRPr sz="3600" kern="1200">
        <a:solidFill>
          <a:srgbClr val="000000"/>
        </a:solidFill>
        <a:latin typeface="Arial" charset="0"/>
        <a:ea typeface="Helvetica Light"/>
        <a:cs typeface="Arial" charset="0"/>
        <a:sym typeface="Helvetica Light"/>
      </a:defRPr>
    </a:lvl7pPr>
    <a:lvl8pPr marL="3200400" algn="l" defTabSz="914400" rtl="0" eaLnBrk="1" latinLnBrk="0" hangingPunct="1">
      <a:defRPr sz="3600" kern="1200">
        <a:solidFill>
          <a:srgbClr val="000000"/>
        </a:solidFill>
        <a:latin typeface="Arial" charset="0"/>
        <a:ea typeface="Helvetica Light"/>
        <a:cs typeface="Arial" charset="0"/>
        <a:sym typeface="Helvetica Light"/>
      </a:defRPr>
    </a:lvl8pPr>
    <a:lvl9pPr marL="3657600" algn="l" defTabSz="914400" rtl="0" eaLnBrk="1" latinLnBrk="0" hangingPunct="1">
      <a:defRPr sz="3600" kern="1200">
        <a:solidFill>
          <a:srgbClr val="000000"/>
        </a:solidFill>
        <a:latin typeface="Arial" charset="0"/>
        <a:ea typeface="Helvetica Light"/>
        <a:cs typeface="Arial" charset="0"/>
        <a:sym typeface="Helvetica Light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299AA"/>
    <a:srgbClr val="619428"/>
    <a:srgbClr val="52805D"/>
    <a:srgbClr val="CC6600"/>
    <a:srgbClr val="EE7012"/>
    <a:srgbClr val="78A883"/>
    <a:srgbClr val="B915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53"/>
    <p:restoredTop sz="94611"/>
  </p:normalViewPr>
  <p:slideViewPr>
    <p:cSldViewPr snapToGrid="0" snapToObjects="1">
      <p:cViewPr varScale="1">
        <p:scale>
          <a:sx n="73" d="100"/>
          <a:sy n="73" d="100"/>
        </p:scale>
        <p:origin x="1590" y="-240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hape 116"/>
          <p:cNvSpPr>
            <a:spLocks noGrp="1" noRot="1" noChangeAspec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sp>
      <p:sp>
        <p:nvSpPr>
          <p:cNvPr id="14339" name="Shape 117"/>
          <p:cNvSpPr>
            <a:spLocks noGrp="1"/>
          </p:cNvSpPr>
          <p:nvPr>
            <p:ph type="body" sz="quarter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smtClean="0"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8597558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lnSpc>
        <a:spcPct val="118000"/>
      </a:lnSpc>
      <a:spcBef>
        <a:spcPct val="30000"/>
      </a:spcBef>
      <a:spcAft>
        <a:spcPct val="0"/>
      </a:spcAft>
      <a:defRPr sz="2200">
        <a:solidFill>
          <a:schemeClr val="tx1"/>
        </a:solidFill>
        <a:latin typeface="Helvetica Neue"/>
        <a:ea typeface="Helvetica Neue"/>
        <a:cs typeface="Helvetica Neue"/>
        <a:sym typeface="Helvetica Neue"/>
      </a:defRPr>
    </a:lvl1pPr>
    <a:lvl2pPr marL="742950" indent="-285750" algn="l" defTabSz="457200" rtl="0" eaLnBrk="0" fontAlgn="base" hangingPunct="0">
      <a:lnSpc>
        <a:spcPct val="118000"/>
      </a:lnSpc>
      <a:spcBef>
        <a:spcPct val="30000"/>
      </a:spcBef>
      <a:spcAft>
        <a:spcPct val="0"/>
      </a:spcAft>
      <a:defRPr sz="2200">
        <a:solidFill>
          <a:schemeClr val="tx1"/>
        </a:solidFill>
        <a:latin typeface="Helvetica Neue"/>
        <a:ea typeface="Helvetica Neue"/>
        <a:cs typeface="Helvetica Neue"/>
        <a:sym typeface="Helvetica Neue"/>
      </a:defRPr>
    </a:lvl2pPr>
    <a:lvl3pPr marL="1143000" indent="-228600" algn="l" defTabSz="457200" rtl="0" eaLnBrk="0" fontAlgn="base" hangingPunct="0">
      <a:lnSpc>
        <a:spcPct val="118000"/>
      </a:lnSpc>
      <a:spcBef>
        <a:spcPct val="30000"/>
      </a:spcBef>
      <a:spcAft>
        <a:spcPct val="0"/>
      </a:spcAft>
      <a:defRPr sz="2200">
        <a:solidFill>
          <a:schemeClr val="tx1"/>
        </a:solidFill>
        <a:latin typeface="Helvetica Neue"/>
        <a:ea typeface="Helvetica Neue"/>
        <a:cs typeface="Helvetica Neue"/>
        <a:sym typeface="Helvetica Neue"/>
      </a:defRPr>
    </a:lvl3pPr>
    <a:lvl4pPr marL="1600200" indent="-228600" algn="l" defTabSz="457200" rtl="0" eaLnBrk="0" fontAlgn="base" hangingPunct="0">
      <a:lnSpc>
        <a:spcPct val="118000"/>
      </a:lnSpc>
      <a:spcBef>
        <a:spcPct val="30000"/>
      </a:spcBef>
      <a:spcAft>
        <a:spcPct val="0"/>
      </a:spcAft>
      <a:defRPr sz="2200">
        <a:solidFill>
          <a:schemeClr val="tx1"/>
        </a:solidFill>
        <a:latin typeface="Helvetica Neue"/>
        <a:ea typeface="Helvetica Neue"/>
        <a:cs typeface="Helvetica Neue"/>
        <a:sym typeface="Helvetica Neue"/>
      </a:defRPr>
    </a:lvl4pPr>
    <a:lvl5pPr marL="2057400" indent="-228600" algn="l" defTabSz="457200" rtl="0" eaLnBrk="0" fontAlgn="base" hangingPunct="0">
      <a:lnSpc>
        <a:spcPct val="118000"/>
      </a:lnSpc>
      <a:spcBef>
        <a:spcPct val="30000"/>
      </a:spcBef>
      <a:spcAft>
        <a:spcPct val="0"/>
      </a:spcAft>
      <a:defRPr sz="2200">
        <a:solidFill>
          <a:schemeClr val="tx1"/>
        </a:solidFill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Texte du titre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4D489B-B919-44AD-8E88-34F7E8BDBB23}" type="slidenum">
              <a:rPr/>
              <a:pPr>
                <a:defRPr/>
              </a:pPr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/>
          </p:cNvSpPr>
          <p:nvPr>
            <p:ph type="body" sz="quarter" idx="13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-Gilles Allain</a:t>
            </a:r>
          </a:p>
        </p:txBody>
      </p:sp>
      <p:sp>
        <p:nvSpPr>
          <p:cNvPr id="94" name="Shape 94"/>
          <p:cNvSpPr>
            <a:spLocks noGrp="1"/>
          </p:cNvSpPr>
          <p:nvPr>
            <p:ph type="body" sz="quarter" idx="14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800"/>
            </a:lvl1pPr>
          </a:lstStyle>
          <a:p>
            <a:r>
              <a:t>« Saisissez une citation ici. » 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293FC4-C771-4552-8489-A213ED22D8C1}" type="slidenum">
              <a:rPr/>
              <a:pPr>
                <a:defRPr/>
              </a:pPr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 lvl="0"/>
            <a:endParaRPr noProof="0">
              <a:sym typeface="Helvetica Light"/>
            </a:endParaRPr>
          </a:p>
        </p:txBody>
      </p:sp>
      <p:sp>
        <p:nvSpPr>
          <p:cNvPr id="3" name="Shape 4"/>
          <p:cNvSpPr>
            <a:spLocks noGrp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1B4FF1-97F9-4DCE-9C3C-3C1EF9110826}" type="slidenum">
              <a:rPr/>
              <a:pPr>
                <a:defRPr/>
              </a:pPr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4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E9E6AF-9E45-40FE-8EA9-1D00FE3BF727}" type="slidenum">
              <a:rPr/>
              <a:pPr>
                <a:defRPr/>
              </a:pPr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pic" idx="13"/>
          </p:nvPr>
        </p:nvSpPr>
        <p:spPr>
          <a:xfrm>
            <a:off x="1606550" y="635000"/>
            <a:ext cx="9779000" cy="5918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 lvl="0"/>
            <a:endParaRPr noProof="0">
              <a:sym typeface="Helvetica Light"/>
            </a:endParaRPr>
          </a:p>
        </p:txBody>
      </p:sp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r>
              <a:t>Texte du titre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5" name="Shape 23"/>
          <p:cNvSpPr>
            <a:spLocks noGrp="1"/>
          </p:cNvSpPr>
          <p:nvPr>
            <p:ph type="sldNum" sz="quarter" idx="14"/>
          </p:nvPr>
        </p:nvSpPr>
        <p:spPr>
          <a:xfrm>
            <a:off x="6311900" y="9245600"/>
            <a:ext cx="3683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A01821-08E6-4B37-85D5-305361E3373A}" type="slidenum">
              <a:rPr/>
              <a:pPr>
                <a:defRPr/>
              </a:pPr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- Centr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3" name="Shape 4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B97E52-88AC-4441-852B-34F7318A2CF1}" type="slidenum">
              <a:rPr/>
              <a:pPr>
                <a:defRPr/>
              </a:pPr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pic" sz="half" idx="13"/>
          </p:nvPr>
        </p:nvSpPr>
        <p:spPr>
          <a:xfrm>
            <a:off x="6718300" y="635000"/>
            <a:ext cx="5334000" cy="8229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 lvl="0"/>
            <a:endParaRPr noProof="0">
              <a:sym typeface="Helvetica Light"/>
            </a:endParaRPr>
          </a:p>
        </p:txBody>
      </p:sp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Texte du titre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sz="quarter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5" name="Shape 4"/>
          <p:cNvSpPr>
            <a:spLocks noGrp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45E662-B5B2-4BB0-8D7A-6E089F36D0C0}" type="slidenum">
              <a:rPr/>
              <a:pPr>
                <a:defRPr/>
              </a:pPr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- Ha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3" name="Shape 4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60FE60-A609-45C0-BDA4-225D5CC73671}" type="slidenum">
              <a:rPr/>
              <a:pPr>
                <a:defRPr/>
              </a:pPr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57" name="Shape 5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A6C928-183E-4C0C-8191-FD5AA8CC7CB2}" type="slidenum">
              <a:rPr/>
              <a:pPr>
                <a:defRPr/>
              </a:pPr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, puces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 lvl="0"/>
            <a:endParaRPr noProof="0">
              <a:sym typeface="Helvetica Light"/>
            </a:endParaRPr>
          </a:p>
        </p:txBody>
      </p:sp>
      <p:sp>
        <p:nvSpPr>
          <p:cNvPr id="66" name="Shape 6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67" name="Shape 67"/>
          <p:cNvSpPr>
            <a:spLocks noGrp="1"/>
          </p:cNvSpPr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5" name="Shape 4"/>
          <p:cNvSpPr>
            <a:spLocks noGrp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8AA332-B2D3-406F-9488-AC49C18BF9A5}" type="slidenum">
              <a:rPr/>
              <a:pPr>
                <a:defRPr/>
              </a:pPr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3" name="Shape 4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0F99AD-9807-4DF4-824F-273D2EAD04A4}" type="slidenum">
              <a:rPr/>
              <a:pPr>
                <a:defRPr/>
              </a:pPr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 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 lvl="0"/>
            <a:endParaRPr noProof="0">
              <a:sym typeface="Helvetica Light"/>
            </a:endParaRPr>
          </a:p>
        </p:txBody>
      </p:sp>
      <p:sp>
        <p:nvSpPr>
          <p:cNvPr id="84" name="Shape 84"/>
          <p:cNvSpPr>
            <a:spLocks noGrp="1"/>
          </p:cNvSpPr>
          <p:nvPr>
            <p:ph type="pic" sz="quarter" idx="14"/>
          </p:nvPr>
        </p:nvSpPr>
        <p:spPr>
          <a:xfrm>
            <a:off x="6724518" y="889000"/>
            <a:ext cx="5334001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 lvl="0"/>
            <a:endParaRPr noProof="0">
              <a:sym typeface="Helvetica Light"/>
            </a:endParaRPr>
          </a:p>
        </p:txBody>
      </p:sp>
      <p:sp>
        <p:nvSpPr>
          <p:cNvPr id="85" name="Shape 85"/>
          <p:cNvSpPr>
            <a:spLocks noGrp="1"/>
          </p:cNvSpPr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 lvl="0"/>
            <a:endParaRPr noProof="0">
              <a:sym typeface="Helvetica Light"/>
            </a:endParaRPr>
          </a:p>
        </p:txBody>
      </p:sp>
      <p:sp>
        <p:nvSpPr>
          <p:cNvPr id="5" name="Shape 4"/>
          <p:cNvSpPr>
            <a:spLocks noGrp="1"/>
          </p:cNvSpPr>
          <p:nvPr>
            <p:ph type="sldNum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AD5D2B-BA68-4EF1-BC08-E8BD1851D807}" type="slidenum">
              <a:rPr/>
              <a:pPr>
                <a:defRPr/>
              </a:pPr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hape 2"/>
          <p:cNvSpPr>
            <a:spLocks noGrp="1"/>
          </p:cNvSpPr>
          <p:nvPr>
            <p:ph type="title"/>
          </p:nvPr>
        </p:nvSpPr>
        <p:spPr bwMode="auto">
          <a:xfrm>
            <a:off x="952500" y="444500"/>
            <a:ext cx="11099800" cy="2159000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>
                <a:sym typeface="Helvetica Light"/>
              </a:rPr>
              <a:t>Texte du titre</a:t>
            </a:r>
          </a:p>
        </p:txBody>
      </p:sp>
      <p:sp>
        <p:nvSpPr>
          <p:cNvPr id="1027" name="Shape 3"/>
          <p:cNvSpPr>
            <a:spLocks noGrp="1"/>
          </p:cNvSpPr>
          <p:nvPr>
            <p:ph type="body" idx="1"/>
          </p:nvPr>
        </p:nvSpPr>
        <p:spPr bwMode="auto">
          <a:xfrm>
            <a:off x="952500" y="2603500"/>
            <a:ext cx="11099800" cy="6286500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>
                <a:sym typeface="Helvetica Light"/>
              </a:rPr>
              <a:t>Texte niveau 1</a:t>
            </a:r>
          </a:p>
          <a:p>
            <a:pPr lvl="1"/>
            <a:r>
              <a:rPr lang="fr-FR" smtClean="0">
                <a:sym typeface="Helvetica Light"/>
              </a:rPr>
              <a:t>Texte niveau 2</a:t>
            </a:r>
          </a:p>
          <a:p>
            <a:pPr lvl="2"/>
            <a:r>
              <a:rPr lang="fr-FR" smtClean="0">
                <a:sym typeface="Helvetica Light"/>
              </a:rPr>
              <a:t>Texte niveau 3</a:t>
            </a:r>
          </a:p>
          <a:p>
            <a:pPr lvl="3"/>
            <a:r>
              <a:rPr lang="fr-FR" smtClean="0">
                <a:sym typeface="Helvetica Light"/>
              </a:rPr>
              <a:t>Texte niveau 4</a:t>
            </a:r>
          </a:p>
          <a:p>
            <a:pPr lvl="4"/>
            <a:r>
              <a:rPr lang="fr-FR" smtClean="0">
                <a:sym typeface="Helvetica Light"/>
              </a:rPr>
              <a:t>Texte niveau 5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6311900" y="9251950"/>
            <a:ext cx="368300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 algn="ctr" fontAlgn="auto" hangingPunct="0">
              <a:spcBef>
                <a:spcPts val="0"/>
              </a:spcBef>
              <a:spcAft>
                <a:spcPts val="0"/>
              </a:spcAft>
              <a:defRPr sz="1800" ker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B222708F-736A-4DA9-A3EE-02772FF94AAE}" type="slidenum">
              <a:rPr/>
              <a:pPr>
                <a:defRPr/>
              </a:pPr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</p:sldLayoutIdLst>
  <p:transition spd="med"/>
  <p:txStyles>
    <p:titleStyle>
      <a:lvl1pPr algn="ctr" defTabSz="584200" rtl="0" eaLnBrk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+mn-lt"/>
          <a:ea typeface="+mn-ea"/>
          <a:cs typeface="+mn-cs"/>
          <a:sym typeface="Helvetica Light"/>
        </a:defRPr>
      </a:lvl1pPr>
      <a:lvl2pPr algn="ctr" defTabSz="584200" rtl="0" eaLnBrk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+mn-lt"/>
          <a:ea typeface="+mn-ea"/>
          <a:cs typeface="+mn-cs"/>
          <a:sym typeface="Helvetica Light"/>
        </a:defRPr>
      </a:lvl2pPr>
      <a:lvl3pPr algn="ctr" defTabSz="584200" rtl="0" eaLnBrk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+mn-lt"/>
          <a:ea typeface="+mn-ea"/>
          <a:cs typeface="+mn-cs"/>
          <a:sym typeface="Helvetica Light"/>
        </a:defRPr>
      </a:lvl3pPr>
      <a:lvl4pPr algn="ctr" defTabSz="584200" rtl="0" eaLnBrk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+mn-lt"/>
          <a:ea typeface="+mn-ea"/>
          <a:cs typeface="+mn-cs"/>
          <a:sym typeface="Helvetica Light"/>
        </a:defRPr>
      </a:lvl4pPr>
      <a:lvl5pPr algn="ctr" defTabSz="584200" rtl="0" eaLnBrk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444500" indent="-444500" algn="l" defTabSz="584200" rtl="0" eaLnBrk="0" fontAlgn="base" hangingPunct="0">
        <a:spcBef>
          <a:spcPts val="4200"/>
        </a:spcBef>
        <a:spcAft>
          <a:spcPct val="0"/>
        </a:spcAft>
        <a:buSzPct val="75000"/>
        <a:buChar char="•"/>
        <a:defRPr sz="3600">
          <a:solidFill>
            <a:srgbClr val="000000"/>
          </a:solidFill>
          <a:latin typeface="+mn-lt"/>
          <a:ea typeface="+mn-ea"/>
          <a:cs typeface="+mn-cs"/>
          <a:sym typeface="Helvetica Light"/>
        </a:defRPr>
      </a:lvl1pPr>
      <a:lvl2pPr marL="889000" indent="-444500" algn="l" defTabSz="584200" rtl="0" eaLnBrk="0" fontAlgn="base" hangingPunct="0">
        <a:spcBef>
          <a:spcPts val="4200"/>
        </a:spcBef>
        <a:spcAft>
          <a:spcPct val="0"/>
        </a:spcAft>
        <a:buSzPct val="75000"/>
        <a:buChar char="•"/>
        <a:defRPr sz="3600">
          <a:solidFill>
            <a:srgbClr val="000000"/>
          </a:solidFill>
          <a:latin typeface="+mn-lt"/>
          <a:ea typeface="+mn-ea"/>
          <a:cs typeface="+mn-cs"/>
          <a:sym typeface="Helvetica Light"/>
        </a:defRPr>
      </a:lvl2pPr>
      <a:lvl3pPr marL="1333500" indent="-444500" algn="l" defTabSz="584200" rtl="0" eaLnBrk="0" fontAlgn="base" hangingPunct="0">
        <a:spcBef>
          <a:spcPts val="4200"/>
        </a:spcBef>
        <a:spcAft>
          <a:spcPct val="0"/>
        </a:spcAft>
        <a:buSzPct val="75000"/>
        <a:buChar char="•"/>
        <a:defRPr sz="3600">
          <a:solidFill>
            <a:srgbClr val="000000"/>
          </a:solidFill>
          <a:latin typeface="+mn-lt"/>
          <a:ea typeface="+mn-ea"/>
          <a:cs typeface="+mn-cs"/>
          <a:sym typeface="Helvetica Light"/>
        </a:defRPr>
      </a:lvl3pPr>
      <a:lvl4pPr marL="1778000" indent="-444500" algn="l" defTabSz="584200" rtl="0" eaLnBrk="0" fontAlgn="base" hangingPunct="0">
        <a:spcBef>
          <a:spcPts val="4200"/>
        </a:spcBef>
        <a:spcAft>
          <a:spcPct val="0"/>
        </a:spcAft>
        <a:buSzPct val="75000"/>
        <a:buChar char="•"/>
        <a:defRPr sz="3600">
          <a:solidFill>
            <a:srgbClr val="000000"/>
          </a:solidFill>
          <a:latin typeface="+mn-lt"/>
          <a:ea typeface="+mn-ea"/>
          <a:cs typeface="+mn-cs"/>
          <a:sym typeface="Helvetica Light"/>
        </a:defRPr>
      </a:lvl4pPr>
      <a:lvl5pPr marL="2222500" indent="-444500" algn="l" defTabSz="584200" rtl="0" eaLnBrk="0" fontAlgn="base" hangingPunct="0">
        <a:spcBef>
          <a:spcPts val="4200"/>
        </a:spcBef>
        <a:spcAft>
          <a:spcPct val="0"/>
        </a:spcAft>
        <a:buSzPct val="75000"/>
        <a:buChar char="•"/>
        <a:defRPr sz="3600">
          <a:solidFill>
            <a:srgbClr val="000000"/>
          </a:solidFill>
          <a:latin typeface="+mn-lt"/>
          <a:ea typeface="+mn-ea"/>
          <a:cs typeface="+mn-cs"/>
          <a:sym typeface="Helvetica Light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mfournier@parisnanterre.fr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73" name="Picture 13" descr="Photo univ retouche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59013" y="-4763"/>
            <a:ext cx="10745787" cy="7167563"/>
          </a:xfrm>
          <a:prstGeom prst="rect">
            <a:avLst/>
          </a:prstGeom>
          <a:noFill/>
        </p:spPr>
      </p:pic>
      <p:sp>
        <p:nvSpPr>
          <p:cNvPr id="15362" name="Shape 143"/>
          <p:cNvSpPr>
            <a:spLocks/>
          </p:cNvSpPr>
          <p:nvPr/>
        </p:nvSpPr>
        <p:spPr bwMode="auto">
          <a:xfrm>
            <a:off x="-82550" y="4486275"/>
            <a:ext cx="13944600" cy="5297488"/>
          </a:xfrm>
          <a:custGeom>
            <a:avLst/>
            <a:gdLst>
              <a:gd name="T0" fmla="*/ 6972029 w 21600"/>
              <a:gd name="T1" fmla="*/ 2649329 h 21600"/>
              <a:gd name="T2" fmla="*/ 6972029 w 21600"/>
              <a:gd name="T3" fmla="*/ 2649329 h 21600"/>
              <a:gd name="T4" fmla="*/ 6972029 w 21600"/>
              <a:gd name="T5" fmla="*/ 2649329 h 21600"/>
              <a:gd name="T6" fmla="*/ 6972029 w 21600"/>
              <a:gd name="T7" fmla="*/ 2649329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FFFFFF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sp>
        <p:nvSpPr>
          <p:cNvPr id="15363" name="Shape 145"/>
          <p:cNvSpPr>
            <a:spLocks/>
          </p:cNvSpPr>
          <p:nvPr/>
        </p:nvSpPr>
        <p:spPr bwMode="auto">
          <a:xfrm>
            <a:off x="-42863" y="-4763"/>
            <a:ext cx="13090526" cy="9810751"/>
          </a:xfrm>
          <a:custGeom>
            <a:avLst/>
            <a:gdLst>
              <a:gd name="T0" fmla="*/ 6544898 w 21600"/>
              <a:gd name="T1" fmla="*/ 4905781 h 21600"/>
              <a:gd name="T2" fmla="*/ 6544898 w 21600"/>
              <a:gd name="T3" fmla="*/ 4905781 h 21600"/>
              <a:gd name="T4" fmla="*/ 6544898 w 21600"/>
              <a:gd name="T5" fmla="*/ 4905781 h 21600"/>
              <a:gd name="T6" fmla="*/ 6544898 w 21600"/>
              <a:gd name="T7" fmla="*/ 4905781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D8232A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sp>
        <p:nvSpPr>
          <p:cNvPr id="15364" name="Shape 136"/>
          <p:cNvSpPr>
            <a:spLocks noChangeArrowheads="1"/>
          </p:cNvSpPr>
          <p:nvPr/>
        </p:nvSpPr>
        <p:spPr bwMode="auto">
          <a:xfrm>
            <a:off x="536709" y="4673223"/>
            <a:ext cx="5759450" cy="59503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50800" tIns="50800" rIns="50800" bIns="50800" anchor="ctr">
            <a:spAutoFit/>
          </a:bodyPr>
          <a:lstStyle/>
          <a:p>
            <a:pPr hangingPunct="0"/>
            <a:r>
              <a:rPr lang="fr-FR" sz="3200" dirty="0" smtClean="0">
                <a:solidFill>
                  <a:srgbClr val="FFFFFF"/>
                </a:solidFill>
                <a:sym typeface="Averta"/>
              </a:rPr>
              <a:t>FORMATIONS DOCTORALES</a:t>
            </a:r>
            <a:endParaRPr lang="fr-FR" sz="3200" dirty="0">
              <a:solidFill>
                <a:srgbClr val="FFFFFF"/>
              </a:solidFill>
              <a:sym typeface="Averta"/>
            </a:endParaRPr>
          </a:p>
        </p:txBody>
      </p:sp>
      <p:grpSp>
        <p:nvGrpSpPr>
          <p:cNvPr id="15365" name="Group 139"/>
          <p:cNvGrpSpPr>
            <a:grpSpLocks/>
          </p:cNvGrpSpPr>
          <p:nvPr/>
        </p:nvGrpSpPr>
        <p:grpSpPr bwMode="auto">
          <a:xfrm>
            <a:off x="781050" y="6645275"/>
            <a:ext cx="5759450" cy="649288"/>
            <a:chOff x="0" y="0"/>
            <a:chExt cx="5759947" cy="650419"/>
          </a:xfrm>
        </p:grpSpPr>
        <p:sp>
          <p:nvSpPr>
            <p:cNvPr id="15367" name="Shape 137"/>
            <p:cNvSpPr>
              <a:spLocks noChangeArrowheads="1"/>
            </p:cNvSpPr>
            <p:nvPr/>
          </p:nvSpPr>
          <p:spPr bwMode="auto">
            <a:xfrm>
              <a:off x="0" y="193219"/>
              <a:ext cx="5759948" cy="457201"/>
            </a:xfrm>
            <a:prstGeom prst="rect">
              <a:avLst/>
            </a:prstGeom>
            <a:noFill/>
            <a:ln w="12700">
              <a:noFill/>
              <a:miter lim="400000"/>
              <a:headEnd/>
              <a:tailEnd/>
            </a:ln>
          </p:spPr>
          <p:txBody>
            <a:bodyPr lIns="50800" tIns="50800" rIns="50800" bIns="50800" anchor="ctr">
              <a:spAutoFit/>
            </a:bodyPr>
            <a:lstStyle/>
            <a:p>
              <a:pPr hangingPunct="0"/>
              <a:r>
                <a:rPr lang="fr-FR" sz="2200" smtClean="0">
                  <a:solidFill>
                    <a:srgbClr val="FFFFFF"/>
                  </a:solidFill>
                  <a:sym typeface="Averta-Semibold"/>
                </a:rPr>
                <a:t>Rentrée 2022-2023</a:t>
              </a:r>
              <a:endParaRPr lang="fr-FR" sz="2200" dirty="0">
                <a:solidFill>
                  <a:srgbClr val="FFFFFF"/>
                </a:solidFill>
                <a:sym typeface="Averta-Semibold"/>
              </a:endParaRPr>
            </a:p>
          </p:txBody>
        </p:sp>
        <p:sp>
          <p:nvSpPr>
            <p:cNvPr id="15368" name="Shape 138"/>
            <p:cNvSpPr>
              <a:spLocks noChangeArrowheads="1"/>
            </p:cNvSpPr>
            <p:nvPr/>
          </p:nvSpPr>
          <p:spPr bwMode="auto">
            <a:xfrm>
              <a:off x="65997" y="0"/>
              <a:ext cx="331193" cy="64691"/>
            </a:xfrm>
            <a:prstGeom prst="rect">
              <a:avLst/>
            </a:prstGeom>
            <a:solidFill>
              <a:srgbClr val="FFFFFF"/>
            </a:solidFill>
            <a:ln w="12700">
              <a:noFill/>
              <a:miter lim="400000"/>
              <a:headEnd/>
              <a:tailEnd/>
            </a:ln>
          </p:spPr>
          <p:txBody>
            <a:bodyPr lIns="50800" tIns="50800" rIns="50800" bIns="50800" anchor="ctr"/>
            <a:lstStyle/>
            <a:p>
              <a:pPr algn="ctr" hangingPunct="0"/>
              <a:endParaRPr lang="fr-FR" sz="2400">
                <a:solidFill>
                  <a:srgbClr val="FFFFFF"/>
                </a:solidFill>
                <a:latin typeface="Helvetica Light"/>
                <a:cs typeface="Helvetica Light"/>
              </a:endParaRPr>
            </a:p>
          </p:txBody>
        </p:sp>
      </p:grpSp>
      <p:pic>
        <p:nvPicPr>
          <p:cNvPr id="15366" name="Image 1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9475" y="8139113"/>
            <a:ext cx="3052763" cy="65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hape 164"/>
          <p:cNvSpPr>
            <a:spLocks/>
          </p:cNvSpPr>
          <p:nvPr/>
        </p:nvSpPr>
        <p:spPr bwMode="auto">
          <a:xfrm>
            <a:off x="-11691938" y="-4763"/>
            <a:ext cx="13088938" cy="9810751"/>
          </a:xfrm>
          <a:custGeom>
            <a:avLst/>
            <a:gdLst>
              <a:gd name="T0" fmla="*/ 6544898 w 21600"/>
              <a:gd name="T1" fmla="*/ 4905781 h 21600"/>
              <a:gd name="T2" fmla="*/ 6544898 w 21600"/>
              <a:gd name="T3" fmla="*/ 4905781 h 21600"/>
              <a:gd name="T4" fmla="*/ 6544898 w 21600"/>
              <a:gd name="T5" fmla="*/ 4905781 h 21600"/>
              <a:gd name="T6" fmla="*/ 6544898 w 21600"/>
              <a:gd name="T7" fmla="*/ 4905781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D8232A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sp>
        <p:nvSpPr>
          <p:cNvPr id="16386" name="Shape 165"/>
          <p:cNvSpPr>
            <a:spLocks/>
          </p:cNvSpPr>
          <p:nvPr/>
        </p:nvSpPr>
        <p:spPr bwMode="auto">
          <a:xfrm>
            <a:off x="2762250" y="7326313"/>
            <a:ext cx="13944600" cy="5299075"/>
          </a:xfrm>
          <a:custGeom>
            <a:avLst/>
            <a:gdLst>
              <a:gd name="T0" fmla="*/ 6972029 w 21600"/>
              <a:gd name="T1" fmla="*/ 2649329 h 21600"/>
              <a:gd name="T2" fmla="*/ 6972029 w 21600"/>
              <a:gd name="T3" fmla="*/ 2649329 h 21600"/>
              <a:gd name="T4" fmla="*/ 6972029 w 21600"/>
              <a:gd name="T5" fmla="*/ 2649329 h 21600"/>
              <a:gd name="T6" fmla="*/ 6972029 w 21600"/>
              <a:gd name="T7" fmla="*/ 2649329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sp>
        <p:nvSpPr>
          <p:cNvPr id="16388" name="Shape 167"/>
          <p:cNvSpPr>
            <a:spLocks noChangeArrowheads="1"/>
          </p:cNvSpPr>
          <p:nvPr/>
        </p:nvSpPr>
        <p:spPr bwMode="auto">
          <a:xfrm>
            <a:off x="1187269" y="794947"/>
            <a:ext cx="12139612" cy="854080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wrap="square" lIns="38100" tIns="38100" rIns="38100" bIns="38100">
            <a:spAutoFit/>
          </a:bodyPr>
          <a:lstStyle/>
          <a:p>
            <a:pPr hangingPunct="0"/>
            <a:r>
              <a:rPr lang="fr-FR" sz="2800" b="1" dirty="0">
                <a:solidFill>
                  <a:srgbClr val="619428"/>
                </a:solidFill>
                <a:sym typeface="Averta"/>
              </a:rPr>
              <a:t>FORMATIONS PROFESSIONNELLES</a:t>
            </a:r>
          </a:p>
          <a:p>
            <a:pPr hangingPunct="0">
              <a:lnSpc>
                <a:spcPts val="2700"/>
              </a:lnSpc>
            </a:pPr>
            <a:r>
              <a:rPr lang="fr-FR" sz="2800" b="1" dirty="0">
                <a:solidFill>
                  <a:srgbClr val="619428"/>
                </a:solidFill>
                <a:sym typeface="Averta"/>
              </a:rPr>
              <a:t>_</a:t>
            </a:r>
          </a:p>
        </p:txBody>
      </p:sp>
      <p:sp>
        <p:nvSpPr>
          <p:cNvPr id="15" name="Shape 175"/>
          <p:cNvSpPr/>
          <p:nvPr/>
        </p:nvSpPr>
        <p:spPr>
          <a:xfrm>
            <a:off x="1566863" y="6032105"/>
            <a:ext cx="9738446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/>
          </a:extLst>
        </p:spPr>
        <p:txBody>
          <a:bodyPr wrap="square" lIns="50800" tIns="50800" rIns="50800" bIns="50800">
            <a:spAutoFit/>
          </a:bodyPr>
          <a:lstStyle/>
          <a:p>
            <a:pPr marL="333375" indent="-333375" fontAlgn="auto" hangingPunct="0">
              <a:spcBef>
                <a:spcPts val="0"/>
              </a:spcBef>
              <a:spcAft>
                <a:spcPts val="0"/>
              </a:spcAft>
              <a:buSzPct val="151000"/>
              <a:buFontTx/>
              <a:buChar char="•"/>
              <a:defRPr sz="25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endParaRPr sz="2500" kern="0" dirty="0">
              <a:solidFill>
                <a:srgbClr val="53585F"/>
              </a:solidFill>
              <a:latin typeface="Averta-Regular"/>
              <a:ea typeface="Arial" charset="0"/>
              <a:cs typeface="Averta-Regular"/>
              <a:sym typeface="Averta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867" y="2115309"/>
            <a:ext cx="11524437" cy="5570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815493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hape 164"/>
          <p:cNvSpPr>
            <a:spLocks/>
          </p:cNvSpPr>
          <p:nvPr/>
        </p:nvSpPr>
        <p:spPr bwMode="auto">
          <a:xfrm>
            <a:off x="-11691938" y="-4763"/>
            <a:ext cx="13088938" cy="9810751"/>
          </a:xfrm>
          <a:custGeom>
            <a:avLst/>
            <a:gdLst>
              <a:gd name="T0" fmla="*/ 6544898 w 21600"/>
              <a:gd name="T1" fmla="*/ 4905781 h 21600"/>
              <a:gd name="T2" fmla="*/ 6544898 w 21600"/>
              <a:gd name="T3" fmla="*/ 4905781 h 21600"/>
              <a:gd name="T4" fmla="*/ 6544898 w 21600"/>
              <a:gd name="T5" fmla="*/ 4905781 h 21600"/>
              <a:gd name="T6" fmla="*/ 6544898 w 21600"/>
              <a:gd name="T7" fmla="*/ 4905781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D8232A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sp>
        <p:nvSpPr>
          <p:cNvPr id="16386" name="Shape 165"/>
          <p:cNvSpPr>
            <a:spLocks/>
          </p:cNvSpPr>
          <p:nvPr/>
        </p:nvSpPr>
        <p:spPr bwMode="auto">
          <a:xfrm>
            <a:off x="2762250" y="7326313"/>
            <a:ext cx="13944600" cy="5299075"/>
          </a:xfrm>
          <a:custGeom>
            <a:avLst/>
            <a:gdLst>
              <a:gd name="T0" fmla="*/ 6972029 w 21600"/>
              <a:gd name="T1" fmla="*/ 2649329 h 21600"/>
              <a:gd name="T2" fmla="*/ 6972029 w 21600"/>
              <a:gd name="T3" fmla="*/ 2649329 h 21600"/>
              <a:gd name="T4" fmla="*/ 6972029 w 21600"/>
              <a:gd name="T5" fmla="*/ 2649329 h 21600"/>
              <a:gd name="T6" fmla="*/ 6972029 w 21600"/>
              <a:gd name="T7" fmla="*/ 2649329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sp>
        <p:nvSpPr>
          <p:cNvPr id="16388" name="Shape 167"/>
          <p:cNvSpPr>
            <a:spLocks noChangeArrowheads="1"/>
          </p:cNvSpPr>
          <p:nvPr/>
        </p:nvSpPr>
        <p:spPr bwMode="auto">
          <a:xfrm>
            <a:off x="865188" y="776288"/>
            <a:ext cx="12139612" cy="854080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wrap="square" lIns="38100" tIns="38100" rIns="38100" bIns="38100">
            <a:spAutoFit/>
          </a:bodyPr>
          <a:lstStyle/>
          <a:p>
            <a:pPr hangingPunct="0"/>
            <a:r>
              <a:rPr lang="fr-FR" sz="2800" b="1" dirty="0">
                <a:solidFill>
                  <a:srgbClr val="619428"/>
                </a:solidFill>
                <a:sym typeface="Averta"/>
              </a:rPr>
              <a:t>FORMATIONS PROFESSIONNELLES</a:t>
            </a:r>
          </a:p>
          <a:p>
            <a:pPr hangingPunct="0">
              <a:lnSpc>
                <a:spcPts val="2700"/>
              </a:lnSpc>
            </a:pPr>
            <a:r>
              <a:rPr lang="fr-FR" sz="2800" b="1" dirty="0">
                <a:solidFill>
                  <a:srgbClr val="619428"/>
                </a:solidFill>
                <a:sym typeface="Averta"/>
              </a:rPr>
              <a:t>_</a:t>
            </a:r>
          </a:p>
        </p:txBody>
      </p:sp>
      <p:sp>
        <p:nvSpPr>
          <p:cNvPr id="15" name="Shape 175"/>
          <p:cNvSpPr/>
          <p:nvPr/>
        </p:nvSpPr>
        <p:spPr>
          <a:xfrm>
            <a:off x="1566863" y="6032105"/>
            <a:ext cx="9738446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/>
          </a:extLst>
        </p:spPr>
        <p:txBody>
          <a:bodyPr wrap="square" lIns="50800" tIns="50800" rIns="50800" bIns="50800">
            <a:spAutoFit/>
          </a:bodyPr>
          <a:lstStyle/>
          <a:p>
            <a:pPr marL="333375" indent="-333375" fontAlgn="auto" hangingPunct="0">
              <a:spcBef>
                <a:spcPts val="0"/>
              </a:spcBef>
              <a:spcAft>
                <a:spcPts val="0"/>
              </a:spcAft>
              <a:buSzPct val="151000"/>
              <a:buFontTx/>
              <a:buChar char="•"/>
              <a:defRPr sz="25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endParaRPr sz="2500" kern="0" dirty="0">
              <a:solidFill>
                <a:srgbClr val="53585F"/>
              </a:solidFill>
              <a:latin typeface="Averta-Regular"/>
              <a:ea typeface="Arial" charset="0"/>
              <a:cs typeface="Averta-Regular"/>
              <a:sym typeface="Averta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703" y="2130193"/>
            <a:ext cx="12389394" cy="5493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2741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hape 164"/>
          <p:cNvSpPr>
            <a:spLocks/>
          </p:cNvSpPr>
          <p:nvPr/>
        </p:nvSpPr>
        <p:spPr bwMode="auto">
          <a:xfrm>
            <a:off x="-11691938" y="-4763"/>
            <a:ext cx="13088938" cy="9810751"/>
          </a:xfrm>
          <a:custGeom>
            <a:avLst/>
            <a:gdLst>
              <a:gd name="T0" fmla="*/ 6544898 w 21600"/>
              <a:gd name="T1" fmla="*/ 4905781 h 21600"/>
              <a:gd name="T2" fmla="*/ 6544898 w 21600"/>
              <a:gd name="T3" fmla="*/ 4905781 h 21600"/>
              <a:gd name="T4" fmla="*/ 6544898 w 21600"/>
              <a:gd name="T5" fmla="*/ 4905781 h 21600"/>
              <a:gd name="T6" fmla="*/ 6544898 w 21600"/>
              <a:gd name="T7" fmla="*/ 4905781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D8232A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sp>
        <p:nvSpPr>
          <p:cNvPr id="16386" name="Shape 165"/>
          <p:cNvSpPr>
            <a:spLocks/>
          </p:cNvSpPr>
          <p:nvPr/>
        </p:nvSpPr>
        <p:spPr bwMode="auto">
          <a:xfrm>
            <a:off x="2762250" y="7326313"/>
            <a:ext cx="13944600" cy="5299075"/>
          </a:xfrm>
          <a:custGeom>
            <a:avLst/>
            <a:gdLst>
              <a:gd name="T0" fmla="*/ 6972029 w 21600"/>
              <a:gd name="T1" fmla="*/ 2649329 h 21600"/>
              <a:gd name="T2" fmla="*/ 6972029 w 21600"/>
              <a:gd name="T3" fmla="*/ 2649329 h 21600"/>
              <a:gd name="T4" fmla="*/ 6972029 w 21600"/>
              <a:gd name="T5" fmla="*/ 2649329 h 21600"/>
              <a:gd name="T6" fmla="*/ 6972029 w 21600"/>
              <a:gd name="T7" fmla="*/ 2649329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sp>
        <p:nvSpPr>
          <p:cNvPr id="16388" name="Shape 167"/>
          <p:cNvSpPr>
            <a:spLocks noChangeArrowheads="1"/>
          </p:cNvSpPr>
          <p:nvPr/>
        </p:nvSpPr>
        <p:spPr bwMode="auto">
          <a:xfrm>
            <a:off x="865188" y="776288"/>
            <a:ext cx="12139612" cy="854080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wrap="square" lIns="38100" tIns="38100" rIns="38100" bIns="38100">
            <a:spAutoFit/>
          </a:bodyPr>
          <a:lstStyle/>
          <a:p>
            <a:pPr hangingPunct="0"/>
            <a:r>
              <a:rPr lang="fr-FR" sz="2800" b="1" dirty="0">
                <a:solidFill>
                  <a:srgbClr val="619428"/>
                </a:solidFill>
                <a:sym typeface="Averta"/>
              </a:rPr>
              <a:t>FORMATIONS PROFESSIONNELLES</a:t>
            </a:r>
          </a:p>
          <a:p>
            <a:pPr hangingPunct="0">
              <a:lnSpc>
                <a:spcPts val="2700"/>
              </a:lnSpc>
            </a:pPr>
            <a:r>
              <a:rPr lang="fr-FR" sz="2800" b="1" dirty="0">
                <a:solidFill>
                  <a:srgbClr val="619428"/>
                </a:solidFill>
                <a:sym typeface="Averta"/>
              </a:rPr>
              <a:t>_</a:t>
            </a:r>
          </a:p>
        </p:txBody>
      </p:sp>
      <p:sp>
        <p:nvSpPr>
          <p:cNvPr id="15" name="Shape 175"/>
          <p:cNvSpPr/>
          <p:nvPr/>
        </p:nvSpPr>
        <p:spPr>
          <a:xfrm>
            <a:off x="1566863" y="6032105"/>
            <a:ext cx="9738446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/>
          </a:extLst>
        </p:spPr>
        <p:txBody>
          <a:bodyPr wrap="square" lIns="50800" tIns="50800" rIns="50800" bIns="50800">
            <a:spAutoFit/>
          </a:bodyPr>
          <a:lstStyle/>
          <a:p>
            <a:pPr marL="333375" indent="-333375" fontAlgn="auto" hangingPunct="0">
              <a:spcBef>
                <a:spcPts val="0"/>
              </a:spcBef>
              <a:spcAft>
                <a:spcPts val="0"/>
              </a:spcAft>
              <a:buSzPct val="151000"/>
              <a:buFontTx/>
              <a:buChar char="•"/>
              <a:defRPr sz="25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endParaRPr sz="2500" kern="0" dirty="0">
              <a:solidFill>
                <a:srgbClr val="53585F"/>
              </a:solidFill>
              <a:latin typeface="Averta-Regular"/>
              <a:ea typeface="Arial" charset="0"/>
              <a:cs typeface="Averta-Regular"/>
              <a:sym typeface="Averta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589" y="1915886"/>
            <a:ext cx="12603622" cy="649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79109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hape 164"/>
          <p:cNvSpPr>
            <a:spLocks/>
          </p:cNvSpPr>
          <p:nvPr/>
        </p:nvSpPr>
        <p:spPr bwMode="auto">
          <a:xfrm>
            <a:off x="-11691938" y="-4763"/>
            <a:ext cx="13088938" cy="9810751"/>
          </a:xfrm>
          <a:custGeom>
            <a:avLst/>
            <a:gdLst>
              <a:gd name="T0" fmla="*/ 6544898 w 21600"/>
              <a:gd name="T1" fmla="*/ 4905781 h 21600"/>
              <a:gd name="T2" fmla="*/ 6544898 w 21600"/>
              <a:gd name="T3" fmla="*/ 4905781 h 21600"/>
              <a:gd name="T4" fmla="*/ 6544898 w 21600"/>
              <a:gd name="T5" fmla="*/ 4905781 h 21600"/>
              <a:gd name="T6" fmla="*/ 6544898 w 21600"/>
              <a:gd name="T7" fmla="*/ 4905781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D8232A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sp>
        <p:nvSpPr>
          <p:cNvPr id="16386" name="Shape 165"/>
          <p:cNvSpPr>
            <a:spLocks/>
          </p:cNvSpPr>
          <p:nvPr/>
        </p:nvSpPr>
        <p:spPr bwMode="auto">
          <a:xfrm>
            <a:off x="2762250" y="7326313"/>
            <a:ext cx="13944600" cy="5299075"/>
          </a:xfrm>
          <a:custGeom>
            <a:avLst/>
            <a:gdLst>
              <a:gd name="T0" fmla="*/ 6972029 w 21600"/>
              <a:gd name="T1" fmla="*/ 2649329 h 21600"/>
              <a:gd name="T2" fmla="*/ 6972029 w 21600"/>
              <a:gd name="T3" fmla="*/ 2649329 h 21600"/>
              <a:gd name="T4" fmla="*/ 6972029 w 21600"/>
              <a:gd name="T5" fmla="*/ 2649329 h 21600"/>
              <a:gd name="T6" fmla="*/ 6972029 w 21600"/>
              <a:gd name="T7" fmla="*/ 2649329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sp>
        <p:nvSpPr>
          <p:cNvPr id="16388" name="Shape 167"/>
          <p:cNvSpPr>
            <a:spLocks noChangeArrowheads="1"/>
          </p:cNvSpPr>
          <p:nvPr/>
        </p:nvSpPr>
        <p:spPr bwMode="auto">
          <a:xfrm>
            <a:off x="865188" y="776288"/>
            <a:ext cx="12139612" cy="854080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wrap="square" lIns="38100" tIns="38100" rIns="38100" bIns="38100">
            <a:spAutoFit/>
          </a:bodyPr>
          <a:lstStyle/>
          <a:p>
            <a:pPr hangingPunct="0"/>
            <a:r>
              <a:rPr lang="fr-FR" sz="2800" b="1" dirty="0">
                <a:solidFill>
                  <a:srgbClr val="619428"/>
                </a:solidFill>
                <a:sym typeface="Averta"/>
              </a:rPr>
              <a:t>FORMATIONS PROFESSIONNELLES</a:t>
            </a:r>
          </a:p>
          <a:p>
            <a:pPr hangingPunct="0">
              <a:lnSpc>
                <a:spcPts val="2700"/>
              </a:lnSpc>
            </a:pPr>
            <a:r>
              <a:rPr lang="fr-FR" sz="2800" b="1" dirty="0">
                <a:solidFill>
                  <a:srgbClr val="619428"/>
                </a:solidFill>
                <a:sym typeface="Averta"/>
              </a:rPr>
              <a:t>_</a:t>
            </a:r>
          </a:p>
        </p:txBody>
      </p:sp>
      <p:sp>
        <p:nvSpPr>
          <p:cNvPr id="15" name="Shape 175"/>
          <p:cNvSpPr/>
          <p:nvPr/>
        </p:nvSpPr>
        <p:spPr>
          <a:xfrm>
            <a:off x="1566863" y="6032105"/>
            <a:ext cx="9738446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/>
          </a:extLst>
        </p:spPr>
        <p:txBody>
          <a:bodyPr wrap="square" lIns="50800" tIns="50800" rIns="50800" bIns="50800">
            <a:spAutoFit/>
          </a:bodyPr>
          <a:lstStyle/>
          <a:p>
            <a:pPr marL="333375" indent="-333375" fontAlgn="auto" hangingPunct="0">
              <a:spcBef>
                <a:spcPts val="0"/>
              </a:spcBef>
              <a:spcAft>
                <a:spcPts val="0"/>
              </a:spcAft>
              <a:buSzPct val="151000"/>
              <a:buFontTx/>
              <a:buChar char="•"/>
              <a:defRPr sz="25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endParaRPr sz="2500" kern="0" dirty="0">
              <a:solidFill>
                <a:srgbClr val="53585F"/>
              </a:solidFill>
              <a:latin typeface="Averta-Regular"/>
              <a:ea typeface="Arial" charset="0"/>
              <a:cs typeface="Averta-Regular"/>
              <a:sym typeface="Averta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554" y="2156927"/>
            <a:ext cx="12844246" cy="3348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83569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hape 164"/>
          <p:cNvSpPr>
            <a:spLocks/>
          </p:cNvSpPr>
          <p:nvPr/>
        </p:nvSpPr>
        <p:spPr bwMode="auto">
          <a:xfrm>
            <a:off x="-11691938" y="-4763"/>
            <a:ext cx="13088938" cy="9810751"/>
          </a:xfrm>
          <a:custGeom>
            <a:avLst/>
            <a:gdLst>
              <a:gd name="T0" fmla="*/ 6544898 w 21600"/>
              <a:gd name="T1" fmla="*/ 4905781 h 21600"/>
              <a:gd name="T2" fmla="*/ 6544898 w 21600"/>
              <a:gd name="T3" fmla="*/ 4905781 h 21600"/>
              <a:gd name="T4" fmla="*/ 6544898 w 21600"/>
              <a:gd name="T5" fmla="*/ 4905781 h 21600"/>
              <a:gd name="T6" fmla="*/ 6544898 w 21600"/>
              <a:gd name="T7" fmla="*/ 4905781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D8232A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sp>
        <p:nvSpPr>
          <p:cNvPr id="16386" name="Shape 165"/>
          <p:cNvSpPr>
            <a:spLocks/>
          </p:cNvSpPr>
          <p:nvPr/>
        </p:nvSpPr>
        <p:spPr bwMode="auto">
          <a:xfrm>
            <a:off x="2762250" y="7326313"/>
            <a:ext cx="13944600" cy="5299075"/>
          </a:xfrm>
          <a:custGeom>
            <a:avLst/>
            <a:gdLst>
              <a:gd name="T0" fmla="*/ 6972029 w 21600"/>
              <a:gd name="T1" fmla="*/ 2649329 h 21600"/>
              <a:gd name="T2" fmla="*/ 6972029 w 21600"/>
              <a:gd name="T3" fmla="*/ 2649329 h 21600"/>
              <a:gd name="T4" fmla="*/ 6972029 w 21600"/>
              <a:gd name="T5" fmla="*/ 2649329 h 21600"/>
              <a:gd name="T6" fmla="*/ 6972029 w 21600"/>
              <a:gd name="T7" fmla="*/ 2649329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pic>
        <p:nvPicPr>
          <p:cNvPr id="16387" name="pasted-image.pd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8550275"/>
            <a:ext cx="1951037" cy="41592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</p:pic>
      <p:sp>
        <p:nvSpPr>
          <p:cNvPr id="16388" name="Shape 167"/>
          <p:cNvSpPr>
            <a:spLocks noChangeArrowheads="1"/>
          </p:cNvSpPr>
          <p:nvPr/>
        </p:nvSpPr>
        <p:spPr bwMode="auto">
          <a:xfrm>
            <a:off x="865188" y="776288"/>
            <a:ext cx="12139612" cy="854080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wrap="square" lIns="38100" tIns="38100" rIns="38100" bIns="38100">
            <a:spAutoFit/>
          </a:bodyPr>
          <a:lstStyle/>
          <a:p>
            <a:pPr hangingPunct="0"/>
            <a:r>
              <a:rPr lang="fr-FR" sz="2800" b="1" dirty="0" smtClean="0">
                <a:solidFill>
                  <a:srgbClr val="5299AA"/>
                </a:solidFill>
                <a:sym typeface="Averta"/>
              </a:rPr>
              <a:t>FORMATIONS SCIENTIFIQUES (12 crédits)</a:t>
            </a:r>
            <a:endParaRPr lang="fr-FR" sz="2800" b="1" dirty="0">
              <a:solidFill>
                <a:srgbClr val="5299AA"/>
              </a:solidFill>
              <a:sym typeface="Averta"/>
            </a:endParaRPr>
          </a:p>
          <a:p>
            <a:pPr hangingPunct="0">
              <a:lnSpc>
                <a:spcPts val="2700"/>
              </a:lnSpc>
            </a:pPr>
            <a:r>
              <a:rPr lang="fr-FR" sz="2800" b="1" dirty="0">
                <a:solidFill>
                  <a:srgbClr val="5299AA"/>
                </a:solidFill>
                <a:sym typeface="Averta"/>
              </a:rPr>
              <a:t>_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2419785" y="6357697"/>
            <a:ext cx="73437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fr-FR" altLang="fr-FR" sz="1800">
              <a:latin typeface="Arial" charset="0"/>
            </a:endParaRPr>
          </a:p>
        </p:txBody>
      </p:sp>
      <p:sp>
        <p:nvSpPr>
          <p:cNvPr id="23" name="Text Box 12"/>
          <p:cNvSpPr txBox="1">
            <a:spLocks noChangeArrowheads="1"/>
          </p:cNvSpPr>
          <p:nvPr/>
        </p:nvSpPr>
        <p:spPr bwMode="auto">
          <a:xfrm>
            <a:off x="2851150" y="6574971"/>
            <a:ext cx="73437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fr-FR" altLang="fr-FR" sz="1800">
              <a:latin typeface="Arial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-1337562" y="1730940"/>
            <a:ext cx="12545494" cy="108747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</a:pPr>
            <a:r>
              <a:rPr lang="fr-FR" sz="2800" b="1" kern="0" dirty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Les grands champs thématiques des formations </a:t>
            </a:r>
            <a:r>
              <a:rPr lang="fr-FR" sz="2800" b="1" kern="0" dirty="0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scientifiques  </a:t>
            </a:r>
            <a:r>
              <a:rPr lang="fr-FR" sz="2800" b="1" kern="0" dirty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:</a:t>
            </a:r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36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99758" y="1678688"/>
            <a:ext cx="1200331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defRPr/>
            </a:pPr>
            <a:endParaRPr lang="fr-FR" sz="2800" b="1" kern="0" dirty="0" smtClean="0">
              <a:solidFill>
                <a:srgbClr val="53585F"/>
              </a:solidFill>
              <a:latin typeface="Calibri" panose="020F0502020204030204" pitchFamily="34" charset="0"/>
              <a:ea typeface="Arial" charset="0"/>
              <a:cs typeface="Calibri" panose="020F0502020204030204" pitchFamily="34" charset="0"/>
            </a:endParaRPr>
          </a:p>
          <a:p>
            <a:pPr fontAlgn="auto">
              <a:spcAft>
                <a:spcPts val="0"/>
              </a:spcAft>
              <a:defRPr/>
            </a:pPr>
            <a:endParaRPr lang="fr-FR" sz="2800" b="1" kern="0" dirty="0" smtClean="0">
              <a:solidFill>
                <a:srgbClr val="53585F"/>
              </a:solidFill>
              <a:latin typeface="Calibri" panose="020F0502020204030204" pitchFamily="34" charset="0"/>
              <a:ea typeface="Arial" charset="0"/>
              <a:cs typeface="Calibri" panose="020F0502020204030204" pitchFamily="34" charset="0"/>
            </a:endParaRPr>
          </a:p>
          <a:p>
            <a:pPr lvl="0"/>
            <a:r>
              <a:rPr lang="fr-FR" sz="2800" b="1" kern="0" dirty="0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Séminaires transversaux </a:t>
            </a:r>
            <a:r>
              <a:rPr lang="fr-FR" sz="2800" kern="0" dirty="0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des ED,</a:t>
            </a:r>
            <a:r>
              <a:rPr lang="fr-FR" sz="2800" b="1" kern="0" dirty="0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 </a:t>
            </a:r>
            <a:r>
              <a:rPr lang="fr-FR" sz="2800" kern="0" dirty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pouvant s’appliquer à de nombreux domaines de recherche </a:t>
            </a:r>
            <a:r>
              <a:rPr lang="fr-FR" sz="2800" kern="0" dirty="0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(Formations proposées par les ED)</a:t>
            </a:r>
            <a:endParaRPr lang="fr-FR" sz="2800" kern="0" dirty="0" smtClean="0">
              <a:solidFill>
                <a:srgbClr val="53585F"/>
              </a:solidFill>
              <a:latin typeface="Calibri" panose="020F0502020204030204" pitchFamily="34" charset="0"/>
              <a:ea typeface="Arial" charset="0"/>
              <a:cs typeface="Calibri" panose="020F0502020204030204" pitchFamily="34" charset="0"/>
            </a:endParaRPr>
          </a:p>
          <a:p>
            <a:pPr lvl="0"/>
            <a:endParaRPr lang="fr-FR" sz="2800" kern="0" dirty="0">
              <a:solidFill>
                <a:srgbClr val="53585F"/>
              </a:solidFill>
              <a:latin typeface="Calibri" panose="020F0502020204030204" pitchFamily="34" charset="0"/>
              <a:ea typeface="Arial" charset="0"/>
              <a:cs typeface="Calibri" panose="020F0502020204030204" pitchFamily="34" charset="0"/>
            </a:endParaRPr>
          </a:p>
          <a:p>
            <a:pPr lvl="0"/>
            <a:endParaRPr lang="fr-FR" sz="2800" b="1" kern="0" dirty="0" smtClean="0">
              <a:solidFill>
                <a:srgbClr val="53585F"/>
              </a:solidFill>
              <a:latin typeface="Calibri" panose="020F0502020204030204" pitchFamily="34" charset="0"/>
              <a:ea typeface="Arial" charset="0"/>
              <a:cs typeface="Calibri" panose="020F0502020204030204" pitchFamily="34" charset="0"/>
            </a:endParaRPr>
          </a:p>
          <a:p>
            <a:pPr lvl="0"/>
            <a:r>
              <a:rPr lang="fr-FR" sz="2800" b="1" kern="0" dirty="0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Séminaires </a:t>
            </a:r>
            <a:r>
              <a:rPr lang="fr-FR" sz="2800" b="1" kern="0" dirty="0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disciplinaires/Formations scientifiques </a:t>
            </a:r>
            <a:r>
              <a:rPr lang="fr-FR" sz="2800" kern="0" dirty="0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s’adressant </a:t>
            </a:r>
            <a:r>
              <a:rPr lang="fr-FR" sz="2800" kern="0" dirty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à un public expert visant à développer des compétences spécifiques en lien avec des sujets de recherche bien précis </a:t>
            </a:r>
            <a:r>
              <a:rPr lang="fr-FR" sz="2800" kern="0" dirty="0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(séminaires proposés par le UR</a:t>
            </a:r>
            <a:endParaRPr lang="fr-FR" sz="2800" kern="0" dirty="0">
              <a:solidFill>
                <a:srgbClr val="53585F"/>
              </a:solidFill>
              <a:latin typeface="Calibri" panose="020F0502020204030204" pitchFamily="34" charset="0"/>
              <a:ea typeface="Arial" charset="0"/>
              <a:cs typeface="Calibri" panose="020F0502020204030204" pitchFamily="34" charset="0"/>
            </a:endParaRPr>
          </a:p>
        </p:txBody>
      </p:sp>
      <p:sp>
        <p:nvSpPr>
          <p:cNvPr id="12" name="Shape 168"/>
          <p:cNvSpPr>
            <a:spLocks noChangeArrowheads="1"/>
          </p:cNvSpPr>
          <p:nvPr/>
        </p:nvSpPr>
        <p:spPr bwMode="auto">
          <a:xfrm>
            <a:off x="286760" y="2702054"/>
            <a:ext cx="228345" cy="232726"/>
          </a:xfrm>
          <a:prstGeom prst="rect">
            <a:avLst/>
          </a:prstGeom>
          <a:solidFill>
            <a:schemeClr val="accent5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pPr algn="ctr" hangingPunct="0"/>
            <a:endParaRPr lang="fr-FR" sz="2400" dirty="0">
              <a:solidFill>
                <a:srgbClr val="FFFFFF"/>
              </a:solidFill>
              <a:latin typeface="Helvetica Light"/>
              <a:cs typeface="Helvetica Light"/>
            </a:endParaRPr>
          </a:p>
        </p:txBody>
      </p:sp>
      <p:sp>
        <p:nvSpPr>
          <p:cNvPr id="15" name="Shape 168"/>
          <p:cNvSpPr>
            <a:spLocks noChangeArrowheads="1"/>
          </p:cNvSpPr>
          <p:nvPr/>
        </p:nvSpPr>
        <p:spPr bwMode="auto">
          <a:xfrm>
            <a:off x="286760" y="4433239"/>
            <a:ext cx="228345" cy="232726"/>
          </a:xfrm>
          <a:prstGeom prst="rect">
            <a:avLst/>
          </a:prstGeom>
          <a:solidFill>
            <a:schemeClr val="accent5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pPr algn="ctr" hangingPunct="0"/>
            <a:endParaRPr lang="fr-FR" sz="2400" dirty="0">
              <a:solidFill>
                <a:srgbClr val="FFFFFF"/>
              </a:solidFill>
              <a:latin typeface="Helvetica Light"/>
              <a:cs typeface="Helvetica Light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2325189" y="6362849"/>
            <a:ext cx="7751880" cy="53347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2800" b="1" kern="0" dirty="0" smtClean="0">
                <a:solidFill>
                  <a:srgbClr val="FF0000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Formations </a:t>
            </a:r>
            <a:r>
              <a:rPr lang="fr-FR" sz="2800" b="1" kern="0" dirty="0">
                <a:solidFill>
                  <a:srgbClr val="FF0000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mises en place au sein des ED et de </a:t>
            </a:r>
            <a:r>
              <a:rPr lang="fr-FR" sz="2800" b="1" kern="0" dirty="0" smtClean="0">
                <a:solidFill>
                  <a:srgbClr val="FF0000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UR</a:t>
            </a:r>
            <a:endParaRPr lang="fr-FR" sz="2800" b="1" kern="0" dirty="0">
              <a:solidFill>
                <a:srgbClr val="FF0000"/>
              </a:solidFill>
              <a:latin typeface="Calibri" panose="020F0502020204030204" pitchFamily="34" charset="0"/>
              <a:ea typeface="Arial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599404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hape 164"/>
          <p:cNvSpPr>
            <a:spLocks/>
          </p:cNvSpPr>
          <p:nvPr/>
        </p:nvSpPr>
        <p:spPr bwMode="auto">
          <a:xfrm>
            <a:off x="-11691938" y="-4763"/>
            <a:ext cx="13088938" cy="9810751"/>
          </a:xfrm>
          <a:custGeom>
            <a:avLst/>
            <a:gdLst>
              <a:gd name="T0" fmla="*/ 6544898 w 21600"/>
              <a:gd name="T1" fmla="*/ 4905781 h 21600"/>
              <a:gd name="T2" fmla="*/ 6544898 w 21600"/>
              <a:gd name="T3" fmla="*/ 4905781 h 21600"/>
              <a:gd name="T4" fmla="*/ 6544898 w 21600"/>
              <a:gd name="T5" fmla="*/ 4905781 h 21600"/>
              <a:gd name="T6" fmla="*/ 6544898 w 21600"/>
              <a:gd name="T7" fmla="*/ 4905781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D8232A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sp>
        <p:nvSpPr>
          <p:cNvPr id="16386" name="Shape 165"/>
          <p:cNvSpPr>
            <a:spLocks/>
          </p:cNvSpPr>
          <p:nvPr/>
        </p:nvSpPr>
        <p:spPr bwMode="auto">
          <a:xfrm>
            <a:off x="2762250" y="7326313"/>
            <a:ext cx="13944600" cy="5299075"/>
          </a:xfrm>
          <a:custGeom>
            <a:avLst/>
            <a:gdLst>
              <a:gd name="T0" fmla="*/ 6972029 w 21600"/>
              <a:gd name="T1" fmla="*/ 2649329 h 21600"/>
              <a:gd name="T2" fmla="*/ 6972029 w 21600"/>
              <a:gd name="T3" fmla="*/ 2649329 h 21600"/>
              <a:gd name="T4" fmla="*/ 6972029 w 21600"/>
              <a:gd name="T5" fmla="*/ 2649329 h 21600"/>
              <a:gd name="T6" fmla="*/ 6972029 w 21600"/>
              <a:gd name="T7" fmla="*/ 2649329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pic>
        <p:nvPicPr>
          <p:cNvPr id="16387" name="pasted-image.pd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8550275"/>
            <a:ext cx="1951037" cy="41592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</p:pic>
      <p:sp>
        <p:nvSpPr>
          <p:cNvPr id="16388" name="Shape 167"/>
          <p:cNvSpPr>
            <a:spLocks noChangeArrowheads="1"/>
          </p:cNvSpPr>
          <p:nvPr/>
        </p:nvSpPr>
        <p:spPr bwMode="auto">
          <a:xfrm>
            <a:off x="865188" y="776288"/>
            <a:ext cx="12139612" cy="854080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wrap="square" lIns="38100" tIns="38100" rIns="38100" bIns="38100">
            <a:spAutoFit/>
          </a:bodyPr>
          <a:lstStyle/>
          <a:p>
            <a:pPr hangingPunct="0"/>
            <a:r>
              <a:rPr lang="fr-FR" sz="2800" b="1" dirty="0">
                <a:solidFill>
                  <a:srgbClr val="5299AA"/>
                </a:solidFill>
                <a:sym typeface="Averta"/>
              </a:rPr>
              <a:t>FORMATIONS ETHIQUE DE LA RECHERCHE</a:t>
            </a:r>
          </a:p>
          <a:p>
            <a:pPr hangingPunct="0">
              <a:lnSpc>
                <a:spcPts val="2700"/>
              </a:lnSpc>
            </a:pPr>
            <a:r>
              <a:rPr lang="fr-FR" sz="4900" dirty="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rPr>
              <a:t>_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2419785" y="6357697"/>
            <a:ext cx="73437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fr-FR" altLang="fr-FR" sz="1800">
              <a:latin typeface="Arial" charset="0"/>
            </a:endParaRPr>
          </a:p>
        </p:txBody>
      </p:sp>
      <p:sp>
        <p:nvSpPr>
          <p:cNvPr id="23" name="Text Box 12"/>
          <p:cNvSpPr txBox="1">
            <a:spLocks noChangeArrowheads="1"/>
          </p:cNvSpPr>
          <p:nvPr/>
        </p:nvSpPr>
        <p:spPr bwMode="auto">
          <a:xfrm>
            <a:off x="2851150" y="6574971"/>
            <a:ext cx="73437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fr-FR" altLang="fr-FR" sz="1800">
              <a:latin typeface="Arial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625793" y="1556520"/>
            <a:ext cx="12083143" cy="434990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</a:pPr>
            <a:endParaRPr lang="fr-FR" sz="2400" kern="0" dirty="0" smtClean="0">
              <a:solidFill>
                <a:srgbClr val="53585F"/>
              </a:solidFill>
              <a:latin typeface="Averta-Regular"/>
              <a:ea typeface="Arial" charset="0"/>
              <a:cs typeface="Averta-Regular"/>
            </a:endParaRPr>
          </a:p>
          <a:p>
            <a:pPr fontAlgn="auto" hangingPunct="0">
              <a:spcBef>
                <a:spcPts val="0"/>
              </a:spcBef>
              <a:spcAft>
                <a:spcPts val="0"/>
              </a:spcAft>
            </a:pPr>
            <a:r>
              <a:rPr lang="fr-FR" sz="2400" kern="0" dirty="0" smtClean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Chaque </a:t>
            </a:r>
            <a:r>
              <a:rPr lang="fr-FR" sz="2400" kern="0" dirty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doctorant </a:t>
            </a:r>
            <a:r>
              <a:rPr lang="fr-FR" sz="2400" b="1" kern="0" dirty="0" smtClean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doit</a:t>
            </a:r>
            <a:r>
              <a:rPr lang="fr-FR" sz="2400" kern="0" dirty="0" smtClean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, au cours de ses 3 premières années de doctorat, suivre une formation à l’éthique de la Recherche (minimum </a:t>
            </a:r>
            <a:r>
              <a:rPr lang="fr-FR" sz="2400" kern="0" dirty="0" smtClean="0">
                <a:solidFill>
                  <a:srgbClr val="FF0000"/>
                </a:solidFill>
                <a:latin typeface="Averta-Regular"/>
                <a:ea typeface="Arial" charset="0"/>
                <a:cs typeface="Averta-Regular"/>
              </a:rPr>
              <a:t>8h</a:t>
            </a:r>
            <a:r>
              <a:rPr lang="fr-FR" sz="2400" kern="0" dirty="0" smtClean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)</a:t>
            </a:r>
          </a:p>
          <a:p>
            <a:pPr fontAlgn="auto" hangingPunct="0">
              <a:spcBef>
                <a:spcPts val="0"/>
              </a:spcBef>
              <a:spcAft>
                <a:spcPts val="0"/>
              </a:spcAft>
            </a:pPr>
            <a:endParaRPr lang="fr-FR" sz="2400" kern="0" dirty="0">
              <a:solidFill>
                <a:srgbClr val="53585F"/>
              </a:solidFill>
              <a:latin typeface="Averta-Regular"/>
              <a:ea typeface="Arial" charset="0"/>
              <a:cs typeface="Averta-Regular"/>
            </a:endParaRPr>
          </a:p>
          <a:p>
            <a:pPr marL="342900" indent="-342900" fontAlgn="auto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fr-FR" sz="2400" b="1" kern="0" dirty="0" smtClean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1 CM de 2h </a:t>
            </a:r>
          </a:p>
          <a:p>
            <a:pPr marL="342900" indent="-342900" fontAlgn="auto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fr-FR" sz="2400" kern="0" dirty="0" smtClean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1 TD de 6h (thématiques proposées par les ED)</a:t>
            </a:r>
          </a:p>
          <a:p>
            <a:pPr marL="342900" indent="-342900" fontAlgn="auto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fr-FR" sz="2400" kern="0" dirty="0">
              <a:solidFill>
                <a:srgbClr val="53585F"/>
              </a:solidFill>
              <a:latin typeface="Averta-Regular"/>
              <a:ea typeface="Arial" charset="0"/>
              <a:cs typeface="Averta-Regular"/>
            </a:endParaRPr>
          </a:p>
          <a:p>
            <a:pPr fontAlgn="auto" hangingPunct="0">
              <a:spcBef>
                <a:spcPts val="0"/>
              </a:spcBef>
              <a:spcAft>
                <a:spcPts val="0"/>
              </a:spcAft>
            </a:pPr>
            <a:endParaRPr lang="fr-FR" sz="2400" kern="0" dirty="0" smtClean="0">
              <a:solidFill>
                <a:srgbClr val="53585F"/>
              </a:solidFill>
              <a:latin typeface="Averta-Regular"/>
              <a:ea typeface="Arial" charset="0"/>
              <a:cs typeface="Averta-Regular"/>
            </a:endParaRPr>
          </a:p>
          <a:p>
            <a:pPr algn="ctr"/>
            <a:r>
              <a:rPr lang="fr-FR" sz="2800" b="1" i="1" kern="0" dirty="0">
                <a:solidFill>
                  <a:srgbClr val="FF0000"/>
                </a:solidFill>
                <a:latin typeface="Averta-Regular"/>
                <a:ea typeface="Arial" charset="0"/>
                <a:cs typeface="Averta-Regular"/>
              </a:rPr>
              <a:t>L’arrêté ministériel du 25 mai 2016 rend obligatoire, par son article 3, le suivi, au cours du Doctorat, d’une « formation à l’éthique de la recherche et à l’intégrité scientifique ».</a:t>
            </a:r>
          </a:p>
        </p:txBody>
      </p:sp>
      <p:sp>
        <p:nvSpPr>
          <p:cNvPr id="10" name="Shape 168"/>
          <p:cNvSpPr>
            <a:spLocks noChangeArrowheads="1"/>
          </p:cNvSpPr>
          <p:nvPr/>
        </p:nvSpPr>
        <p:spPr bwMode="auto">
          <a:xfrm>
            <a:off x="253756" y="2133816"/>
            <a:ext cx="228345" cy="232726"/>
          </a:xfrm>
          <a:prstGeom prst="rect">
            <a:avLst/>
          </a:prstGeom>
          <a:solidFill>
            <a:schemeClr val="accent5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pPr algn="ctr" hangingPunct="0"/>
            <a:endParaRPr lang="fr-FR" sz="2400" dirty="0">
              <a:solidFill>
                <a:srgbClr val="FFFFFF"/>
              </a:solidFill>
              <a:latin typeface="Helvetica Light"/>
              <a:cs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387742182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hape 164"/>
          <p:cNvSpPr>
            <a:spLocks/>
          </p:cNvSpPr>
          <p:nvPr/>
        </p:nvSpPr>
        <p:spPr bwMode="auto">
          <a:xfrm>
            <a:off x="-11691938" y="-4763"/>
            <a:ext cx="13088938" cy="9810751"/>
          </a:xfrm>
          <a:custGeom>
            <a:avLst/>
            <a:gdLst>
              <a:gd name="T0" fmla="*/ 6544898 w 21600"/>
              <a:gd name="T1" fmla="*/ 4905781 h 21600"/>
              <a:gd name="T2" fmla="*/ 6544898 w 21600"/>
              <a:gd name="T3" fmla="*/ 4905781 h 21600"/>
              <a:gd name="T4" fmla="*/ 6544898 w 21600"/>
              <a:gd name="T5" fmla="*/ 4905781 h 21600"/>
              <a:gd name="T6" fmla="*/ 6544898 w 21600"/>
              <a:gd name="T7" fmla="*/ 4905781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D8232A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sp>
        <p:nvSpPr>
          <p:cNvPr id="16386" name="Shape 165"/>
          <p:cNvSpPr>
            <a:spLocks/>
          </p:cNvSpPr>
          <p:nvPr/>
        </p:nvSpPr>
        <p:spPr bwMode="auto">
          <a:xfrm>
            <a:off x="2762250" y="7326313"/>
            <a:ext cx="13944600" cy="5299075"/>
          </a:xfrm>
          <a:custGeom>
            <a:avLst/>
            <a:gdLst>
              <a:gd name="T0" fmla="*/ 6972029 w 21600"/>
              <a:gd name="T1" fmla="*/ 2649329 h 21600"/>
              <a:gd name="T2" fmla="*/ 6972029 w 21600"/>
              <a:gd name="T3" fmla="*/ 2649329 h 21600"/>
              <a:gd name="T4" fmla="*/ 6972029 w 21600"/>
              <a:gd name="T5" fmla="*/ 2649329 h 21600"/>
              <a:gd name="T6" fmla="*/ 6972029 w 21600"/>
              <a:gd name="T7" fmla="*/ 2649329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sp>
        <p:nvSpPr>
          <p:cNvPr id="16388" name="Shape 167"/>
          <p:cNvSpPr>
            <a:spLocks noChangeArrowheads="1"/>
          </p:cNvSpPr>
          <p:nvPr/>
        </p:nvSpPr>
        <p:spPr bwMode="auto">
          <a:xfrm>
            <a:off x="865188" y="776288"/>
            <a:ext cx="12139612" cy="854080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wrap="square" lIns="38100" tIns="38100" rIns="38100" bIns="38100">
            <a:spAutoFit/>
          </a:bodyPr>
          <a:lstStyle/>
          <a:p>
            <a:pPr hangingPunct="0"/>
            <a:r>
              <a:rPr lang="fr-FR" sz="2800" b="1" dirty="0" smtClean="0">
                <a:solidFill>
                  <a:srgbClr val="D8232A"/>
                </a:solidFill>
                <a:sym typeface="Averta"/>
              </a:rPr>
              <a:t>TABLEAU DES EQUIVALENCES</a:t>
            </a:r>
            <a:endParaRPr lang="fr-FR" sz="2800" b="1" dirty="0">
              <a:solidFill>
                <a:srgbClr val="D8232A"/>
              </a:solidFill>
              <a:sym typeface="Averta"/>
            </a:endParaRPr>
          </a:p>
          <a:p>
            <a:pPr hangingPunct="0">
              <a:lnSpc>
                <a:spcPts val="2700"/>
              </a:lnSpc>
            </a:pPr>
            <a:r>
              <a:rPr lang="fr-FR" sz="4900" dirty="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rPr>
              <a:t>_</a:t>
            </a:r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3535057"/>
              </p:ext>
            </p:extLst>
          </p:nvPr>
        </p:nvGraphicFramePr>
        <p:xfrm>
          <a:off x="1671954" y="1630368"/>
          <a:ext cx="9849485" cy="755427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759314">
                  <a:extLst>
                    <a:ext uri="{9D8B030D-6E8A-4147-A177-3AD203B41FA5}">
                      <a16:colId xmlns:a16="http://schemas.microsoft.com/office/drawing/2014/main" val="3778294847"/>
                    </a:ext>
                  </a:extLst>
                </a:gridCol>
                <a:gridCol w="5090171">
                  <a:extLst>
                    <a:ext uri="{9D8B030D-6E8A-4147-A177-3AD203B41FA5}">
                      <a16:colId xmlns:a16="http://schemas.microsoft.com/office/drawing/2014/main" val="1042072012"/>
                    </a:ext>
                  </a:extLst>
                </a:gridCol>
              </a:tblGrid>
              <a:tr h="8390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</a:rPr>
                        <a:t>Activités et situations particulières</a:t>
                      </a:r>
                      <a:endParaRPr lang="fr-F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</a:rPr>
                        <a:t>Équivalence en crédits de formation</a:t>
                      </a:r>
                      <a:endParaRPr lang="fr-F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246063335"/>
                  </a:ext>
                </a:extLst>
              </a:tr>
              <a:tr h="9143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3 ans d’activité professionnelle à plein temps (contrat de travail, CIFRE ou situation équivalente)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8 crédits de </a:t>
                      </a:r>
                      <a:r>
                        <a:rPr lang="fr-FR" sz="1400" dirty="0" smtClean="0">
                          <a:effectLst/>
                        </a:rPr>
                        <a:t>l’UE1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954602912"/>
                  </a:ext>
                </a:extLst>
              </a:tr>
              <a:tr h="7626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Autre activité professionnelle 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0 à 8 crédits de l’EC2 de l’UE1 (évaluation par le directeur/la directrice de l’école doctorale)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487251784"/>
                  </a:ext>
                </a:extLst>
              </a:tr>
              <a:tr h="21033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Doctorant assurant une charge d'enseignement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1 à 16 h : 0,5 crédit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&gt;16 à 32 h : 1 crédit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&gt; 32 à 48 h : 1,5 crédits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&gt; 48 à 64 h : 2 crédits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Au maximum : 2 crédits de l’EC2 de l’UE1 par année universitaire d’enseignement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171774486"/>
                  </a:ext>
                </a:extLst>
              </a:tr>
              <a:tr h="9049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Résidence habituelle à l’étranger pendant les trois premières années de la thèse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4 crédits de l’EC2 de </a:t>
                      </a:r>
                      <a:r>
                        <a:rPr lang="fr-FR" sz="1400" dirty="0" smtClean="0">
                          <a:effectLst/>
                        </a:rPr>
                        <a:t>l’UE1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396268402"/>
                  </a:ext>
                </a:extLst>
              </a:tr>
              <a:tr h="20299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Séjour scientifique à l'étranger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(cotutelles comprises)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4 crédits par semestre – 2 semestres au maximum pendant la durée du doctorat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1 semestre = 2 crédits de l’EC2 ou de l’EC3 de l’UE2  et  2 crédits de l’EC2 de </a:t>
                      </a:r>
                      <a:r>
                        <a:rPr lang="fr-FR" sz="1400" dirty="0" smtClean="0">
                          <a:effectLst/>
                        </a:rPr>
                        <a:t>l’UE1 + EC1</a:t>
                      </a:r>
                      <a:r>
                        <a:rPr lang="fr-FR" sz="1400" baseline="0" dirty="0" smtClean="0">
                          <a:effectLst/>
                        </a:rPr>
                        <a:t> de l’UE1 (si pays non francophone &amp; en dehors du pays d’origine du doctorant</a:t>
                      </a:r>
                      <a:endParaRPr lang="fr-FR" sz="14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1 an = 4 crédits de l’EC2 ou de l’EC3 de l’UE2 </a:t>
                      </a:r>
                      <a:br>
                        <a:rPr lang="fr-FR" sz="1400" dirty="0">
                          <a:effectLst/>
                        </a:rPr>
                      </a:br>
                      <a:r>
                        <a:rPr lang="fr-FR" sz="1400" dirty="0">
                          <a:effectLst/>
                        </a:rPr>
                        <a:t>et 4 crédits de l’EC2 de l’UE1 </a:t>
                      </a:r>
                      <a:r>
                        <a:rPr lang="fr-FR" sz="1400" dirty="0" smtClean="0">
                          <a:effectLst/>
                        </a:rPr>
                        <a:t>+ EC1</a:t>
                      </a:r>
                      <a:r>
                        <a:rPr lang="fr-FR" sz="1400" baseline="0" dirty="0" smtClean="0">
                          <a:effectLst/>
                        </a:rPr>
                        <a:t> de l’UE1 (si pays non francophone &amp; en dehors du pays d’origine du doctorant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5468934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881723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hape 164"/>
          <p:cNvSpPr>
            <a:spLocks/>
          </p:cNvSpPr>
          <p:nvPr/>
        </p:nvSpPr>
        <p:spPr bwMode="auto">
          <a:xfrm>
            <a:off x="-11691938" y="-4763"/>
            <a:ext cx="13088938" cy="9810751"/>
          </a:xfrm>
          <a:custGeom>
            <a:avLst/>
            <a:gdLst>
              <a:gd name="T0" fmla="*/ 6544898 w 21600"/>
              <a:gd name="T1" fmla="*/ 4905781 h 21600"/>
              <a:gd name="T2" fmla="*/ 6544898 w 21600"/>
              <a:gd name="T3" fmla="*/ 4905781 h 21600"/>
              <a:gd name="T4" fmla="*/ 6544898 w 21600"/>
              <a:gd name="T5" fmla="*/ 4905781 h 21600"/>
              <a:gd name="T6" fmla="*/ 6544898 w 21600"/>
              <a:gd name="T7" fmla="*/ 4905781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D8232A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sp>
        <p:nvSpPr>
          <p:cNvPr id="16386" name="Shape 165"/>
          <p:cNvSpPr>
            <a:spLocks/>
          </p:cNvSpPr>
          <p:nvPr/>
        </p:nvSpPr>
        <p:spPr bwMode="auto">
          <a:xfrm>
            <a:off x="2762250" y="7326313"/>
            <a:ext cx="13944600" cy="5299075"/>
          </a:xfrm>
          <a:custGeom>
            <a:avLst/>
            <a:gdLst>
              <a:gd name="T0" fmla="*/ 6972029 w 21600"/>
              <a:gd name="T1" fmla="*/ 2649329 h 21600"/>
              <a:gd name="T2" fmla="*/ 6972029 w 21600"/>
              <a:gd name="T3" fmla="*/ 2649329 h 21600"/>
              <a:gd name="T4" fmla="*/ 6972029 w 21600"/>
              <a:gd name="T5" fmla="*/ 2649329 h 21600"/>
              <a:gd name="T6" fmla="*/ 6972029 w 21600"/>
              <a:gd name="T7" fmla="*/ 2649329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pic>
        <p:nvPicPr>
          <p:cNvPr id="16387" name="pasted-image.pd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8550275"/>
            <a:ext cx="1951037" cy="41592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</p:pic>
      <p:sp>
        <p:nvSpPr>
          <p:cNvPr id="16388" name="Shape 167"/>
          <p:cNvSpPr>
            <a:spLocks noChangeArrowheads="1"/>
          </p:cNvSpPr>
          <p:nvPr/>
        </p:nvSpPr>
        <p:spPr bwMode="auto">
          <a:xfrm>
            <a:off x="865188" y="776288"/>
            <a:ext cx="12139612" cy="854080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wrap="square" lIns="38100" tIns="38100" rIns="38100" bIns="38100">
            <a:spAutoFit/>
          </a:bodyPr>
          <a:lstStyle/>
          <a:p>
            <a:pPr hangingPunct="0"/>
            <a:r>
              <a:rPr lang="fr-FR" sz="2800" b="1" dirty="0" smtClean="0">
                <a:solidFill>
                  <a:srgbClr val="D8232A"/>
                </a:solidFill>
                <a:sym typeface="Averta"/>
              </a:rPr>
              <a:t>INFORMATIONS PRATIQUES</a:t>
            </a:r>
            <a:endParaRPr lang="fr-FR" sz="2800" b="1" dirty="0">
              <a:solidFill>
                <a:srgbClr val="D8232A"/>
              </a:solidFill>
              <a:sym typeface="Averta"/>
            </a:endParaRPr>
          </a:p>
          <a:p>
            <a:pPr hangingPunct="0">
              <a:lnSpc>
                <a:spcPts val="2700"/>
              </a:lnSpc>
            </a:pPr>
            <a:r>
              <a:rPr lang="fr-FR" sz="4900" dirty="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rPr>
              <a:t>_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2419785" y="6357697"/>
            <a:ext cx="73437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fr-FR" altLang="fr-FR" sz="1800">
              <a:latin typeface="Arial" charset="0"/>
            </a:endParaRPr>
          </a:p>
        </p:txBody>
      </p:sp>
      <p:sp>
        <p:nvSpPr>
          <p:cNvPr id="23" name="Text Box 12"/>
          <p:cNvSpPr txBox="1">
            <a:spLocks noChangeArrowheads="1"/>
          </p:cNvSpPr>
          <p:nvPr/>
        </p:nvSpPr>
        <p:spPr bwMode="auto">
          <a:xfrm>
            <a:off x="-454763" y="5879697"/>
            <a:ext cx="1380966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fr-FR" altLang="fr-FR" sz="2400" kern="0" dirty="0" smtClean="0">
                <a:solidFill>
                  <a:srgbClr val="53585F"/>
                </a:solidFill>
                <a:ea typeface="Arial" charset="0"/>
                <a:cs typeface="Calibri" panose="020F0502020204030204" pitchFamily="34" charset="0"/>
              </a:rPr>
              <a:t>Retrouver toutes les informations concernant les formations doctorales à l’adresse suivante :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endParaRPr lang="fr-FR" altLang="fr-FR" sz="2400" kern="0" dirty="0" smtClean="0">
              <a:solidFill>
                <a:srgbClr val="53585F"/>
              </a:solidFill>
              <a:ea typeface="Arial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fr-FR" altLang="fr-FR" sz="2400" b="1" kern="0" dirty="0" smtClean="0">
                <a:solidFill>
                  <a:srgbClr val="FF0000"/>
                </a:solidFill>
                <a:ea typeface="Arial" charset="0"/>
                <a:cs typeface="Calibri" panose="020F0502020204030204" pitchFamily="34" charset="0"/>
              </a:rPr>
              <a:t>https</a:t>
            </a:r>
            <a:r>
              <a:rPr lang="fr-FR" altLang="fr-FR" sz="2400" b="1" kern="0" dirty="0">
                <a:solidFill>
                  <a:srgbClr val="FF0000"/>
                </a:solidFill>
                <a:ea typeface="Arial" charset="0"/>
                <a:cs typeface="Calibri" panose="020F0502020204030204" pitchFamily="34" charset="0"/>
              </a:rPr>
              <a:t>://formationdoctorale.parisnanterre.fr/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687096" y="1949484"/>
            <a:ext cx="10816046" cy="35496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2800" kern="0" dirty="0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La gestion des crédits de formation se fait directement sur la plateforme ADUM =&gt; </a:t>
            </a:r>
            <a:r>
              <a:rPr lang="fr-FR" sz="2800" b="1" kern="0" dirty="0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Espace personnel </a:t>
            </a:r>
            <a:r>
              <a:rPr lang="fr-FR" sz="2800" kern="0" dirty="0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rubrique </a:t>
            </a:r>
            <a:r>
              <a:rPr lang="fr-FR" sz="2800" b="1" kern="0" dirty="0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formations</a:t>
            </a:r>
            <a:r>
              <a:rPr lang="fr-FR" sz="2800" kern="0" dirty="0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 puis </a:t>
            </a:r>
            <a:r>
              <a:rPr lang="fr-FR" sz="2800" b="1" kern="0" dirty="0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Formations hors catalogue </a:t>
            </a:r>
            <a:r>
              <a:rPr lang="fr-FR" sz="2800" kern="0" dirty="0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(joindre systématiquement les </a:t>
            </a:r>
            <a:r>
              <a:rPr lang="fr-FR" sz="2800" b="1" kern="0" dirty="0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attestations de participation</a:t>
            </a:r>
            <a:r>
              <a:rPr lang="fr-FR" sz="2800" kern="0" dirty="0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)</a:t>
            </a:r>
          </a:p>
          <a:p>
            <a:pPr marL="0" marR="0" indent="0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fr-FR" sz="2800" b="1" kern="0" dirty="0">
              <a:solidFill>
                <a:srgbClr val="53585F"/>
              </a:solidFill>
              <a:latin typeface="Calibri" panose="020F0502020204030204" pitchFamily="34" charset="0"/>
              <a:ea typeface="Arial" charset="0"/>
              <a:cs typeface="Calibri" panose="020F0502020204030204" pitchFamily="34" charset="0"/>
            </a:endParaRPr>
          </a:p>
          <a:p>
            <a:pPr marL="0" marR="0" indent="0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2800" kern="0" dirty="0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Pour les </a:t>
            </a:r>
            <a:r>
              <a:rPr lang="fr-FR" sz="2800" b="1" kern="0" dirty="0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formations du catalogue</a:t>
            </a:r>
            <a:r>
              <a:rPr lang="fr-FR" sz="2800" kern="0" dirty="0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, les crédits sont attribués automatiquement sur votre profil </a:t>
            </a:r>
            <a:r>
              <a:rPr lang="fr-FR" sz="2800" kern="0" dirty="0" err="1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Adum</a:t>
            </a:r>
            <a:r>
              <a:rPr lang="fr-FR" sz="2800" kern="0" dirty="0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 après avoir complété le questionnaire de satisfaction reçu après votre participation.</a:t>
            </a:r>
          </a:p>
          <a:p>
            <a:pPr marL="0" marR="0" indent="0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fr-FR" sz="2800" kern="0" dirty="0">
              <a:solidFill>
                <a:srgbClr val="53585F"/>
              </a:solidFill>
              <a:latin typeface="Calibri" panose="020F0502020204030204" pitchFamily="34" charset="0"/>
              <a:ea typeface="Arial" charset="0"/>
              <a:cs typeface="Calibri" panose="020F0502020204030204" pitchFamily="34" charset="0"/>
            </a:endParaRPr>
          </a:p>
        </p:txBody>
      </p:sp>
      <p:sp>
        <p:nvSpPr>
          <p:cNvPr id="10" name="Shape 168"/>
          <p:cNvSpPr>
            <a:spLocks noChangeArrowheads="1"/>
          </p:cNvSpPr>
          <p:nvPr/>
        </p:nvSpPr>
        <p:spPr bwMode="auto">
          <a:xfrm>
            <a:off x="376304" y="2088100"/>
            <a:ext cx="228345" cy="232726"/>
          </a:xfrm>
          <a:prstGeom prst="rect">
            <a:avLst/>
          </a:prstGeom>
          <a:solidFill>
            <a:schemeClr val="accent5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pPr algn="ctr" hangingPunct="0"/>
            <a:endParaRPr lang="fr-FR" sz="2400" dirty="0">
              <a:solidFill>
                <a:srgbClr val="FFFFFF"/>
              </a:solidFill>
              <a:latin typeface="Helvetica Light"/>
              <a:cs typeface="Helvetica Light"/>
            </a:endParaRPr>
          </a:p>
        </p:txBody>
      </p:sp>
      <p:sp>
        <p:nvSpPr>
          <p:cNvPr id="11" name="Shape 168"/>
          <p:cNvSpPr>
            <a:spLocks noChangeArrowheads="1"/>
          </p:cNvSpPr>
          <p:nvPr/>
        </p:nvSpPr>
        <p:spPr bwMode="auto">
          <a:xfrm>
            <a:off x="411614" y="3821106"/>
            <a:ext cx="228345" cy="232726"/>
          </a:xfrm>
          <a:prstGeom prst="rect">
            <a:avLst/>
          </a:prstGeom>
          <a:solidFill>
            <a:schemeClr val="accent5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pPr algn="ctr" hangingPunct="0"/>
            <a:endParaRPr lang="fr-FR" sz="2400" dirty="0">
              <a:solidFill>
                <a:srgbClr val="FFFFFF"/>
              </a:solidFill>
              <a:latin typeface="Helvetica Light"/>
              <a:cs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50504521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/>
          <p:nvPr/>
        </p:nvSpPr>
        <p:spPr>
          <a:xfrm>
            <a:off x="-11691938" y="-4763"/>
            <a:ext cx="13088938" cy="98107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D8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 sz="2400">
                <a:solidFill>
                  <a:srgbClr val="FFFFFF"/>
                </a:solidFill>
              </a:defRPr>
            </a:pPr>
            <a:endParaRPr sz="2400" kern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7410" name="Shape 178"/>
          <p:cNvSpPr>
            <a:spLocks/>
          </p:cNvSpPr>
          <p:nvPr/>
        </p:nvSpPr>
        <p:spPr bwMode="auto">
          <a:xfrm>
            <a:off x="2762250" y="7326313"/>
            <a:ext cx="13944600" cy="5299075"/>
          </a:xfrm>
          <a:custGeom>
            <a:avLst/>
            <a:gdLst>
              <a:gd name="T0" fmla="*/ 6972029 w 21600"/>
              <a:gd name="T1" fmla="*/ 2649329 h 21600"/>
              <a:gd name="T2" fmla="*/ 6972029 w 21600"/>
              <a:gd name="T3" fmla="*/ 2649329 h 21600"/>
              <a:gd name="T4" fmla="*/ 6972029 w 21600"/>
              <a:gd name="T5" fmla="*/ 2649329 h 21600"/>
              <a:gd name="T6" fmla="*/ 6972029 w 21600"/>
              <a:gd name="T7" fmla="*/ 2649329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pic>
        <p:nvPicPr>
          <p:cNvPr id="17411" name="pasted-image.pd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8550275"/>
            <a:ext cx="1951037" cy="41592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</p:pic>
      <p:sp>
        <p:nvSpPr>
          <p:cNvPr id="17412" name="Shape 180"/>
          <p:cNvSpPr>
            <a:spLocks noChangeArrowheads="1"/>
          </p:cNvSpPr>
          <p:nvPr/>
        </p:nvSpPr>
        <p:spPr bwMode="auto">
          <a:xfrm>
            <a:off x="865187" y="776288"/>
            <a:ext cx="12268921" cy="1038746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wrap="square" lIns="38100" tIns="38100" rIns="38100" bIns="38100">
            <a:spAutoFit/>
          </a:bodyPr>
          <a:lstStyle/>
          <a:p>
            <a:pPr hangingPunct="0"/>
            <a:r>
              <a:rPr lang="fr-FR" sz="4000" dirty="0" smtClean="0">
                <a:solidFill>
                  <a:srgbClr val="D8232A"/>
                </a:solidFill>
                <a:sym typeface="Averta"/>
              </a:rPr>
              <a:t>CONTACT</a:t>
            </a:r>
            <a:endParaRPr lang="fr-FR" sz="4000" dirty="0">
              <a:solidFill>
                <a:srgbClr val="D8232A"/>
              </a:solidFill>
              <a:sym typeface="Averta"/>
            </a:endParaRPr>
          </a:p>
          <a:p>
            <a:pPr hangingPunct="0">
              <a:lnSpc>
                <a:spcPts val="2700"/>
              </a:lnSpc>
            </a:pPr>
            <a:r>
              <a:rPr lang="fr-FR" sz="4900" dirty="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rPr>
              <a:t>_</a:t>
            </a:r>
          </a:p>
        </p:txBody>
      </p:sp>
      <p:sp>
        <p:nvSpPr>
          <p:cNvPr id="182" name="Shape 182"/>
          <p:cNvSpPr/>
          <p:nvPr/>
        </p:nvSpPr>
        <p:spPr>
          <a:xfrm>
            <a:off x="867205" y="3657600"/>
            <a:ext cx="8622335" cy="4555375"/>
          </a:xfrm>
          <a:prstGeom prst="rect">
            <a:avLst/>
          </a:prstGeom>
          <a:ln w="12700">
            <a:miter lim="400000"/>
          </a:ln>
          <a:extLst>
            <a:ext uri="{C572A759-6A51-4108-AA02-DFA0A04FC94B}"/>
          </a:extLst>
        </p:spPr>
        <p:txBody>
          <a:bodyPr lIns="50800" tIns="50800" rIns="50800" bIns="50800" numCol="2" spcCol="431116"/>
          <a:lstStyle/>
          <a:p>
            <a:pPr algn="just" fontAlgn="auto" hangingPunct="0">
              <a:spcBef>
                <a:spcPts val="0"/>
              </a:spcBef>
              <a:spcAft>
                <a:spcPts val="0"/>
              </a:spcAft>
              <a:defRPr sz="1700">
                <a:solidFill>
                  <a:srgbClr val="53585F"/>
                </a:solidFill>
                <a:latin typeface="Averta-Regular"/>
                <a:ea typeface="Averta-Regular"/>
                <a:cs typeface="Averta-Regular"/>
                <a:sym typeface="Averta-Regular"/>
              </a:defRPr>
            </a:pPr>
            <a:endParaRPr sz="1700" kern="0" dirty="0">
              <a:solidFill>
                <a:srgbClr val="53585F"/>
              </a:solidFill>
              <a:ea typeface="Arial" charset="0"/>
              <a:sym typeface="Averta-Regular"/>
            </a:endParaRPr>
          </a:p>
        </p:txBody>
      </p:sp>
      <p:grpSp>
        <p:nvGrpSpPr>
          <p:cNvPr id="8" name="Group 170"/>
          <p:cNvGrpSpPr>
            <a:grpSpLocks/>
          </p:cNvGrpSpPr>
          <p:nvPr/>
        </p:nvGrpSpPr>
        <p:grpSpPr bwMode="auto">
          <a:xfrm>
            <a:off x="1122362" y="2475128"/>
            <a:ext cx="549275" cy="549275"/>
            <a:chOff x="0" y="0"/>
            <a:chExt cx="549208" cy="549208"/>
          </a:xfrm>
        </p:grpSpPr>
        <p:sp>
          <p:nvSpPr>
            <p:cNvPr id="9" name="Shape 168"/>
            <p:cNvSpPr>
              <a:spLocks noChangeArrowheads="1"/>
            </p:cNvSpPr>
            <p:nvPr/>
          </p:nvSpPr>
          <p:spPr bwMode="auto">
            <a:xfrm>
              <a:off x="0" y="0"/>
              <a:ext cx="549209" cy="549209"/>
            </a:xfrm>
            <a:prstGeom prst="rect">
              <a:avLst/>
            </a:prstGeom>
            <a:solidFill>
              <a:srgbClr val="D8232A"/>
            </a:solidFill>
            <a:ln w="12700">
              <a:noFill/>
              <a:miter lim="400000"/>
              <a:headEnd/>
              <a:tailEnd/>
            </a:ln>
          </p:spPr>
          <p:txBody>
            <a:bodyPr lIns="50800" tIns="50800" rIns="50800" bIns="50800" anchor="ctr"/>
            <a:lstStyle/>
            <a:p>
              <a:pPr algn="ctr" hangingPunct="0"/>
              <a:endParaRPr lang="fr-FR" sz="2400">
                <a:solidFill>
                  <a:srgbClr val="FFFFFF"/>
                </a:solidFill>
                <a:latin typeface="Helvetica Light"/>
                <a:cs typeface="Helvetica Light"/>
              </a:endParaRPr>
            </a:p>
          </p:txBody>
        </p:sp>
        <p:sp>
          <p:nvSpPr>
            <p:cNvPr id="10" name="Shape 169"/>
            <p:cNvSpPr>
              <a:spLocks noChangeArrowheads="1"/>
            </p:cNvSpPr>
            <p:nvPr/>
          </p:nvSpPr>
          <p:spPr bwMode="auto">
            <a:xfrm>
              <a:off x="91504" y="0"/>
              <a:ext cx="366201" cy="549209"/>
            </a:xfrm>
            <a:prstGeom prst="rect">
              <a:avLst/>
            </a:prstGeom>
            <a:noFill/>
            <a:ln w="12700">
              <a:noFill/>
              <a:miter lim="400000"/>
              <a:headEnd/>
              <a:tailEnd/>
            </a:ln>
          </p:spPr>
          <p:txBody>
            <a:bodyPr lIns="50800" tIns="50800" rIns="50800" bIns="50800" anchor="ctr"/>
            <a:lstStyle/>
            <a:p>
              <a:pPr algn="ctr" hangingPunct="0"/>
              <a:endParaRPr lang="fr-FR" sz="2300" dirty="0">
                <a:solidFill>
                  <a:srgbClr val="FFFFFF"/>
                </a:solidFill>
                <a:sym typeface="Averta-Semibold"/>
              </a:endParaRPr>
            </a:p>
          </p:txBody>
        </p:sp>
      </p:grpSp>
      <p:sp>
        <p:nvSpPr>
          <p:cNvPr id="2" name="ZoneTexte 1"/>
          <p:cNvSpPr txBox="1"/>
          <p:nvPr/>
        </p:nvSpPr>
        <p:spPr>
          <a:xfrm>
            <a:off x="1875631" y="2475128"/>
            <a:ext cx="8407730" cy="324191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2400" b="1" kern="0" dirty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Marina FOURNIER</a:t>
            </a:r>
          </a:p>
          <a:p>
            <a:pPr marL="0" marR="0" indent="0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2400" kern="0" dirty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Chargée des formations doctorales</a:t>
            </a:r>
          </a:p>
          <a:p>
            <a:pPr marL="0" marR="0" indent="0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2400" kern="0" dirty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Direction de la recherche et des études doctorales (DRED)</a:t>
            </a:r>
          </a:p>
          <a:p>
            <a:pPr marL="0" marR="0" indent="0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2400" kern="0" dirty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Bâtiment René </a:t>
            </a:r>
            <a:r>
              <a:rPr lang="fr-FR" sz="2400" kern="0" dirty="0" err="1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Rémond</a:t>
            </a:r>
            <a:r>
              <a:rPr lang="fr-FR" sz="2400" kern="0" dirty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, bureau A313</a:t>
            </a:r>
          </a:p>
          <a:p>
            <a:pPr marL="0" marR="0" indent="0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fr-FR" sz="2400" kern="0" dirty="0" smtClean="0">
              <a:solidFill>
                <a:srgbClr val="53585F"/>
              </a:solidFill>
              <a:latin typeface="Averta-Regular"/>
              <a:ea typeface="Arial" charset="0"/>
              <a:cs typeface="Averta-Regular"/>
            </a:endParaRPr>
          </a:p>
          <a:p>
            <a:pPr marL="0" marR="0" indent="0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2400" kern="0" dirty="0" smtClean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Tél </a:t>
            </a:r>
            <a:r>
              <a:rPr lang="fr-FR" sz="2400" kern="0" dirty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: </a:t>
            </a:r>
            <a:r>
              <a:rPr lang="fr-FR" sz="2400" kern="0" dirty="0" smtClean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01.40.97.57.67</a:t>
            </a:r>
            <a:endParaRPr lang="fr-FR" sz="2400" kern="0" dirty="0">
              <a:solidFill>
                <a:srgbClr val="53585F"/>
              </a:solidFill>
              <a:latin typeface="Averta-Regular"/>
              <a:ea typeface="Arial" charset="0"/>
              <a:cs typeface="Averta-Regular"/>
            </a:endParaRPr>
          </a:p>
          <a:p>
            <a:pPr marL="0" marR="0" indent="0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2400" kern="0" dirty="0" smtClean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  <a:hlinkClick r:id="rId3"/>
              </a:rPr>
              <a:t>mfournier@parisnanterre.fr</a:t>
            </a:r>
            <a:r>
              <a:rPr lang="fr-FR" sz="2400" kern="0" dirty="0" smtClean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 </a:t>
            </a:r>
            <a:endParaRPr lang="fr-FR" sz="2400" kern="0" dirty="0">
              <a:solidFill>
                <a:srgbClr val="53585F"/>
              </a:solidFill>
              <a:latin typeface="Averta-Regular"/>
              <a:ea typeface="Arial" charset="0"/>
              <a:cs typeface="Averta-Regular"/>
            </a:endParaRPr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36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335656723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hape 164"/>
          <p:cNvSpPr>
            <a:spLocks/>
          </p:cNvSpPr>
          <p:nvPr/>
        </p:nvSpPr>
        <p:spPr bwMode="auto">
          <a:xfrm>
            <a:off x="-11691938" y="-4763"/>
            <a:ext cx="13088938" cy="9810751"/>
          </a:xfrm>
          <a:custGeom>
            <a:avLst/>
            <a:gdLst>
              <a:gd name="T0" fmla="*/ 6544898 w 21600"/>
              <a:gd name="T1" fmla="*/ 4905781 h 21600"/>
              <a:gd name="T2" fmla="*/ 6544898 w 21600"/>
              <a:gd name="T3" fmla="*/ 4905781 h 21600"/>
              <a:gd name="T4" fmla="*/ 6544898 w 21600"/>
              <a:gd name="T5" fmla="*/ 4905781 h 21600"/>
              <a:gd name="T6" fmla="*/ 6544898 w 21600"/>
              <a:gd name="T7" fmla="*/ 4905781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D8232A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sp>
        <p:nvSpPr>
          <p:cNvPr id="16386" name="Shape 165"/>
          <p:cNvSpPr>
            <a:spLocks/>
          </p:cNvSpPr>
          <p:nvPr/>
        </p:nvSpPr>
        <p:spPr bwMode="auto">
          <a:xfrm>
            <a:off x="2762250" y="7326313"/>
            <a:ext cx="13944600" cy="5299075"/>
          </a:xfrm>
          <a:custGeom>
            <a:avLst/>
            <a:gdLst>
              <a:gd name="T0" fmla="*/ 6972029 w 21600"/>
              <a:gd name="T1" fmla="*/ 2649329 h 21600"/>
              <a:gd name="T2" fmla="*/ 6972029 w 21600"/>
              <a:gd name="T3" fmla="*/ 2649329 h 21600"/>
              <a:gd name="T4" fmla="*/ 6972029 w 21600"/>
              <a:gd name="T5" fmla="*/ 2649329 h 21600"/>
              <a:gd name="T6" fmla="*/ 6972029 w 21600"/>
              <a:gd name="T7" fmla="*/ 2649329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pic>
        <p:nvPicPr>
          <p:cNvPr id="16387" name="pasted-image.pd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8550275"/>
            <a:ext cx="1951037" cy="41592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</p:pic>
      <p:sp>
        <p:nvSpPr>
          <p:cNvPr id="16388" name="Shape 167"/>
          <p:cNvSpPr>
            <a:spLocks noChangeArrowheads="1"/>
          </p:cNvSpPr>
          <p:nvPr/>
        </p:nvSpPr>
        <p:spPr bwMode="auto">
          <a:xfrm>
            <a:off x="865188" y="776288"/>
            <a:ext cx="12139612" cy="854080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wrap="square" lIns="38100" tIns="38100" rIns="38100" bIns="38100">
            <a:spAutoFit/>
          </a:bodyPr>
          <a:lstStyle/>
          <a:p>
            <a:pPr hangingPunct="0"/>
            <a:r>
              <a:rPr lang="fr-FR" sz="2800" b="1" dirty="0" smtClean="0">
                <a:solidFill>
                  <a:srgbClr val="D8232A"/>
                </a:solidFill>
                <a:sym typeface="Averta"/>
              </a:rPr>
              <a:t>FORMATIONS DOCTORALES</a:t>
            </a:r>
            <a:endParaRPr lang="fr-FR" sz="2800" b="1" dirty="0">
              <a:solidFill>
                <a:srgbClr val="D8232A"/>
              </a:solidFill>
              <a:sym typeface="Averta"/>
            </a:endParaRPr>
          </a:p>
          <a:p>
            <a:pPr hangingPunct="0">
              <a:lnSpc>
                <a:spcPts val="2700"/>
              </a:lnSpc>
            </a:pPr>
            <a:r>
              <a:rPr lang="fr-FR" sz="4900" dirty="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rPr>
              <a:t>_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2419785" y="6357697"/>
            <a:ext cx="73437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fr-FR" altLang="fr-FR" sz="1800">
              <a:latin typeface="Arial" charset="0"/>
            </a:endParaRPr>
          </a:p>
        </p:txBody>
      </p:sp>
      <p:sp>
        <p:nvSpPr>
          <p:cNvPr id="23" name="Text Box 12"/>
          <p:cNvSpPr txBox="1">
            <a:spLocks noChangeArrowheads="1"/>
          </p:cNvSpPr>
          <p:nvPr/>
        </p:nvSpPr>
        <p:spPr bwMode="auto">
          <a:xfrm>
            <a:off x="2851150" y="6574971"/>
            <a:ext cx="73437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fr-FR" altLang="fr-FR" sz="1800">
              <a:latin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17397" y="1809968"/>
            <a:ext cx="12003314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sz="2400" kern="0" dirty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Chaque </a:t>
            </a:r>
            <a:r>
              <a:rPr lang="fr-FR" sz="2400" kern="0" dirty="0" err="1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doctorant.e</a:t>
            </a:r>
            <a:r>
              <a:rPr lang="fr-FR" sz="2400" kern="0" dirty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 doit valider, au cours des trois premières années</a:t>
            </a:r>
            <a:r>
              <a:rPr lang="fr-FR" sz="2400" kern="0" dirty="0" smtClean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, un </a:t>
            </a:r>
            <a:r>
              <a:rPr lang="fr-FR" sz="2400" kern="0" dirty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total de </a:t>
            </a:r>
            <a:r>
              <a:rPr lang="fr-FR" sz="2400" kern="0" dirty="0">
                <a:solidFill>
                  <a:srgbClr val="FF0000"/>
                </a:solidFill>
                <a:latin typeface="Averta-Regular"/>
                <a:ea typeface="Arial" charset="0"/>
                <a:cs typeface="Averta-Regular"/>
              </a:rPr>
              <a:t>180 </a:t>
            </a:r>
            <a:r>
              <a:rPr lang="fr-FR" sz="2400" kern="0" dirty="0" smtClean="0">
                <a:solidFill>
                  <a:srgbClr val="FF0000"/>
                </a:solidFill>
                <a:latin typeface="Averta-Regular"/>
                <a:ea typeface="Arial" charset="0"/>
                <a:cs typeface="Averta-Regular"/>
              </a:rPr>
              <a:t>crédits </a:t>
            </a:r>
            <a:r>
              <a:rPr lang="fr-FR" sz="2400" kern="0" dirty="0" smtClean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selon la répartition de la </a:t>
            </a:r>
            <a:r>
              <a:rPr lang="fr-FR" sz="2400" kern="0" dirty="0" smtClean="0">
                <a:solidFill>
                  <a:srgbClr val="FF0000"/>
                </a:solidFill>
                <a:latin typeface="Averta-Regular"/>
                <a:ea typeface="Arial" charset="0"/>
                <a:cs typeface="Averta-Regular"/>
              </a:rPr>
              <a:t>nouvelle maquette LMD 4 – Doctorat</a:t>
            </a:r>
            <a:r>
              <a:rPr lang="fr-FR" sz="2400" kern="0" dirty="0" smtClean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.</a:t>
            </a:r>
          </a:p>
          <a:p>
            <a:pPr fontAlgn="auto">
              <a:spcAft>
                <a:spcPts val="0"/>
              </a:spcAft>
              <a:defRPr/>
            </a:pPr>
            <a:endParaRPr lang="fr-FR" sz="2400" kern="0" dirty="0">
              <a:solidFill>
                <a:srgbClr val="53585F"/>
              </a:solidFill>
              <a:latin typeface="Averta-Regular"/>
              <a:ea typeface="Arial" charset="0"/>
              <a:cs typeface="Averta-Regular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fr-FR" sz="2400" b="1" kern="0" dirty="0" smtClean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150 crédits</a:t>
            </a:r>
            <a:r>
              <a:rPr lang="fr-FR" sz="2400" kern="0" dirty="0" smtClean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 pour la </a:t>
            </a:r>
            <a:r>
              <a:rPr lang="fr-FR" sz="2400" b="1" kern="0" dirty="0" smtClean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Thèse</a:t>
            </a:r>
          </a:p>
          <a:p>
            <a:pPr fontAlgn="auto">
              <a:spcAft>
                <a:spcPts val="0"/>
              </a:spcAft>
              <a:defRPr/>
            </a:pPr>
            <a:endParaRPr lang="fr-FR" sz="2400" kern="0" dirty="0" smtClean="0">
              <a:solidFill>
                <a:srgbClr val="53585F"/>
              </a:solidFill>
              <a:latin typeface="Averta-Regular"/>
              <a:ea typeface="Arial" charset="0"/>
              <a:cs typeface="Averta-Regular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fr-FR" sz="2400" b="1" kern="0" dirty="0" smtClean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10 crédits </a:t>
            </a:r>
            <a:r>
              <a:rPr lang="fr-FR" sz="2400" kern="0" dirty="0" smtClean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sont réservés à la </a:t>
            </a:r>
            <a:r>
              <a:rPr lang="fr-FR" sz="2400" b="1" kern="0" dirty="0" smtClean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formation transversale </a:t>
            </a:r>
            <a:r>
              <a:rPr lang="fr-FR" sz="2400" kern="0" dirty="0" smtClean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obtenus par la présence à des formations mutualisés entre toutes les écoles doctorales, dont :</a:t>
            </a:r>
          </a:p>
          <a:p>
            <a:pPr fontAlgn="auto">
              <a:spcAft>
                <a:spcPts val="0"/>
              </a:spcAft>
              <a:defRPr/>
            </a:pPr>
            <a:endParaRPr lang="fr-FR" sz="2400" kern="0" dirty="0" smtClean="0">
              <a:solidFill>
                <a:srgbClr val="53585F"/>
              </a:solidFill>
              <a:latin typeface="Averta-Regular"/>
              <a:ea typeface="Arial" charset="0"/>
              <a:cs typeface="Averta-Regular"/>
            </a:endParaRPr>
          </a:p>
          <a:p>
            <a:pPr marL="2628900" lvl="5" indent="-342900">
              <a:buFont typeface="Arial" panose="020B0604020202020204" pitchFamily="34" charset="0"/>
              <a:buChar char="•"/>
              <a:defRPr/>
            </a:pPr>
            <a:r>
              <a:rPr lang="fr-FR" sz="2400" kern="0" dirty="0" smtClean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Langues &amp; communication </a:t>
            </a:r>
            <a:r>
              <a:rPr lang="fr-FR" sz="2400" i="1" kern="0" dirty="0" smtClean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(</a:t>
            </a:r>
            <a:r>
              <a:rPr lang="fr-FR" sz="2400" i="1" kern="0" dirty="0" smtClean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24</a:t>
            </a:r>
            <a:r>
              <a:rPr lang="fr-FR" sz="2400" i="1" kern="0" dirty="0" smtClean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h</a:t>
            </a:r>
            <a:r>
              <a:rPr lang="fr-FR" sz="2400" i="1" kern="0" dirty="0" smtClean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) </a:t>
            </a:r>
            <a:r>
              <a:rPr lang="fr-FR" sz="2400" kern="0" dirty="0" smtClean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– </a:t>
            </a:r>
            <a:r>
              <a:rPr lang="fr-FR" sz="2400" kern="0" dirty="0" smtClean="0">
                <a:solidFill>
                  <a:srgbClr val="FF0000"/>
                </a:solidFill>
                <a:latin typeface="Averta-Regular"/>
                <a:ea typeface="Arial" charset="0"/>
                <a:cs typeface="Averta-Regular"/>
              </a:rPr>
              <a:t>2 crédits</a:t>
            </a:r>
          </a:p>
          <a:p>
            <a:pPr marL="2628900" lvl="5" indent="-342900">
              <a:buFont typeface="Arial" panose="020B0604020202020204" pitchFamily="34" charset="0"/>
              <a:buChar char="•"/>
              <a:defRPr/>
            </a:pPr>
            <a:r>
              <a:rPr lang="fr-FR" sz="2400" kern="0" dirty="0" smtClean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4 formations à choisir dans le catalogue de </a:t>
            </a:r>
            <a:r>
              <a:rPr lang="fr-FR" sz="2400" b="1" kern="0" dirty="0" smtClean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formations professionnelles </a:t>
            </a:r>
            <a:r>
              <a:rPr lang="fr-FR" sz="2400" i="1" kern="0" dirty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(variable selon formations choisies) </a:t>
            </a:r>
            <a:r>
              <a:rPr lang="fr-FR" sz="2400" kern="0" dirty="0" smtClean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– </a:t>
            </a:r>
            <a:r>
              <a:rPr lang="fr-FR" sz="2400" kern="0" dirty="0" smtClean="0">
                <a:solidFill>
                  <a:srgbClr val="FF0000"/>
                </a:solidFill>
                <a:latin typeface="Averta-Regular"/>
                <a:ea typeface="Arial" charset="0"/>
                <a:cs typeface="Averta-Regular"/>
              </a:rPr>
              <a:t>8 crédits</a:t>
            </a:r>
          </a:p>
          <a:p>
            <a:pPr lvl="5">
              <a:defRPr/>
            </a:pPr>
            <a:endParaRPr lang="fr-FR" sz="2400" kern="0" dirty="0">
              <a:solidFill>
                <a:srgbClr val="FF0000"/>
              </a:solidFill>
              <a:latin typeface="Averta-Regular"/>
              <a:ea typeface="Arial" charset="0"/>
              <a:cs typeface="Averta-Regular"/>
            </a:endParaRPr>
          </a:p>
          <a:p>
            <a:pPr lvl="5">
              <a:defRPr/>
            </a:pPr>
            <a:r>
              <a:rPr lang="fr-FR" sz="2400" kern="0" dirty="0" smtClean="0">
                <a:solidFill>
                  <a:srgbClr val="FF0000"/>
                </a:solidFill>
                <a:latin typeface="Averta-Regular"/>
                <a:ea typeface="Arial" charset="0"/>
                <a:cs typeface="Averta-Regular"/>
              </a:rPr>
              <a:t>	</a:t>
            </a:r>
          </a:p>
          <a:p>
            <a:pPr lvl="3" indent="0" fontAlgn="auto">
              <a:spcAft>
                <a:spcPts val="0"/>
              </a:spcAft>
              <a:defRPr/>
            </a:pPr>
            <a:r>
              <a:rPr lang="fr-FR" sz="2400" b="1" kern="0" dirty="0" smtClean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12 crédits </a:t>
            </a:r>
            <a:r>
              <a:rPr lang="fr-FR" sz="2400" kern="0" dirty="0" smtClean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sont réservés à la </a:t>
            </a:r>
            <a:r>
              <a:rPr lang="fr-FR" sz="2400" b="1" kern="0" dirty="0" smtClean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formation scientifique </a:t>
            </a:r>
            <a:r>
              <a:rPr lang="fr-FR" sz="2400" kern="0" dirty="0" smtClean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(séminaires, formations, etc.)</a:t>
            </a:r>
          </a:p>
          <a:p>
            <a:pPr lvl="3" indent="0" fontAlgn="auto">
              <a:spcAft>
                <a:spcPts val="0"/>
              </a:spcAft>
              <a:defRPr/>
            </a:pPr>
            <a:endParaRPr lang="fr-FR" sz="2400" kern="0" dirty="0" smtClean="0">
              <a:solidFill>
                <a:srgbClr val="53585F"/>
              </a:solidFill>
              <a:latin typeface="Averta-Regular"/>
              <a:ea typeface="Arial" charset="0"/>
              <a:cs typeface="Averta-Regular"/>
            </a:endParaRPr>
          </a:p>
          <a:p>
            <a:pPr marL="2628900" lvl="5" indent="-342900">
              <a:buFont typeface="Arial" panose="020B0604020202020204" pitchFamily="34" charset="0"/>
              <a:buChar char="•"/>
              <a:defRPr/>
            </a:pPr>
            <a:r>
              <a:rPr lang="fr-FR" sz="2400" kern="0" dirty="0" smtClean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Ethique </a:t>
            </a:r>
            <a:r>
              <a:rPr lang="fr-FR" sz="2400" kern="0" dirty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de la recherche &amp; intégrité scientifique </a:t>
            </a:r>
            <a:r>
              <a:rPr lang="fr-FR" sz="2400" i="1" kern="0" dirty="0" smtClean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(8h : 1 CM de 2h + 1 TD de 6h) </a:t>
            </a:r>
            <a:r>
              <a:rPr lang="fr-FR" sz="2400" kern="0" dirty="0" smtClean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– </a:t>
            </a:r>
            <a:r>
              <a:rPr lang="fr-FR" sz="2400" kern="0" dirty="0">
                <a:solidFill>
                  <a:srgbClr val="FF0000"/>
                </a:solidFill>
                <a:latin typeface="Averta-Regular"/>
                <a:ea typeface="Arial" charset="0"/>
                <a:cs typeface="Averta-Regular"/>
              </a:rPr>
              <a:t>2 </a:t>
            </a:r>
            <a:r>
              <a:rPr lang="fr-FR" sz="2400" kern="0" dirty="0" smtClean="0">
                <a:solidFill>
                  <a:srgbClr val="FF0000"/>
                </a:solidFill>
                <a:latin typeface="Averta-Regular"/>
                <a:ea typeface="Arial" charset="0"/>
                <a:cs typeface="Averta-Regular"/>
              </a:rPr>
              <a:t>crédits (Obligatoire)</a:t>
            </a:r>
          </a:p>
          <a:p>
            <a:pPr marL="2628900" lvl="5" indent="-342900">
              <a:buFont typeface="Arial" panose="020B0604020202020204" pitchFamily="34" charset="0"/>
              <a:buChar char="•"/>
              <a:defRPr/>
            </a:pPr>
            <a:r>
              <a:rPr lang="fr-FR" sz="2400" kern="0" dirty="0" smtClean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Séminaires </a:t>
            </a:r>
            <a:r>
              <a:rPr lang="fr-FR" sz="2400" kern="0" dirty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transversaux des ED </a:t>
            </a:r>
            <a:r>
              <a:rPr lang="fr-FR" sz="2400" i="1" kern="0" dirty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(24h) </a:t>
            </a:r>
            <a:r>
              <a:rPr lang="fr-FR" sz="2400" kern="0" dirty="0" smtClean="0">
                <a:solidFill>
                  <a:srgbClr val="FF0000"/>
                </a:solidFill>
                <a:latin typeface="Averta-Regular"/>
                <a:ea typeface="Arial" charset="0"/>
                <a:cs typeface="Averta-Regular"/>
              </a:rPr>
              <a:t>– 4 crédits</a:t>
            </a:r>
          </a:p>
          <a:p>
            <a:pPr marL="2628900" lvl="5" indent="-342900">
              <a:buFont typeface="Arial" panose="020B0604020202020204" pitchFamily="34" charset="0"/>
              <a:buChar char="•"/>
              <a:defRPr/>
            </a:pPr>
            <a:r>
              <a:rPr lang="fr-FR" sz="2400" kern="0" dirty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Séminaires disciplinaires </a:t>
            </a:r>
            <a:r>
              <a:rPr lang="fr-FR" sz="2400" i="1" kern="0" dirty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(30h) </a:t>
            </a:r>
            <a:r>
              <a:rPr lang="fr-FR" sz="2400" kern="0" dirty="0" smtClean="0">
                <a:solidFill>
                  <a:srgbClr val="FF0000"/>
                </a:solidFill>
                <a:latin typeface="Averta-Regular"/>
                <a:ea typeface="Arial" charset="0"/>
                <a:cs typeface="Averta-Regular"/>
              </a:rPr>
              <a:t>– 6 crédits</a:t>
            </a:r>
          </a:p>
          <a:p>
            <a:pPr marL="342900" lvl="3" indent="-3429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fr-FR" sz="2400" kern="0" dirty="0">
              <a:solidFill>
                <a:srgbClr val="53585F"/>
              </a:solidFill>
              <a:latin typeface="Averta-Regular"/>
              <a:ea typeface="Arial" charset="0"/>
              <a:cs typeface="Averta-Regular"/>
            </a:endParaRPr>
          </a:p>
          <a:p>
            <a:pPr marL="2628900" lvl="5" indent="-342900">
              <a:buFont typeface="Arial" panose="020B0604020202020204" pitchFamily="34" charset="0"/>
              <a:buChar char="•"/>
              <a:defRPr/>
            </a:pPr>
            <a:endParaRPr lang="fr-FR" sz="2400" kern="0" dirty="0">
              <a:solidFill>
                <a:srgbClr val="53585F"/>
              </a:solidFill>
              <a:latin typeface="Averta-Regular"/>
              <a:ea typeface="Arial" charset="0"/>
              <a:cs typeface="Averta-Regular"/>
            </a:endParaRPr>
          </a:p>
        </p:txBody>
      </p:sp>
      <p:sp>
        <p:nvSpPr>
          <p:cNvPr id="9" name="Shape 168"/>
          <p:cNvSpPr>
            <a:spLocks noChangeArrowheads="1"/>
          </p:cNvSpPr>
          <p:nvPr/>
        </p:nvSpPr>
        <p:spPr bwMode="auto">
          <a:xfrm>
            <a:off x="344561" y="3028504"/>
            <a:ext cx="228345" cy="232726"/>
          </a:xfrm>
          <a:prstGeom prst="rect">
            <a:avLst/>
          </a:prstGeom>
          <a:solidFill>
            <a:schemeClr val="accent5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pPr algn="ctr" hangingPunct="0"/>
            <a:endParaRPr lang="fr-FR" sz="2400" dirty="0">
              <a:solidFill>
                <a:srgbClr val="FFFFFF"/>
              </a:solidFill>
              <a:latin typeface="Helvetica Light"/>
              <a:cs typeface="Helvetica Light"/>
            </a:endParaRPr>
          </a:p>
        </p:txBody>
      </p:sp>
      <p:sp>
        <p:nvSpPr>
          <p:cNvPr id="10" name="Shape 168"/>
          <p:cNvSpPr>
            <a:spLocks noChangeArrowheads="1"/>
          </p:cNvSpPr>
          <p:nvPr/>
        </p:nvSpPr>
        <p:spPr bwMode="auto">
          <a:xfrm>
            <a:off x="350214" y="3773758"/>
            <a:ext cx="228345" cy="232726"/>
          </a:xfrm>
          <a:prstGeom prst="rect">
            <a:avLst/>
          </a:prstGeom>
          <a:solidFill>
            <a:schemeClr val="accent5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pPr algn="ctr" hangingPunct="0"/>
            <a:endParaRPr lang="fr-FR" sz="2400" dirty="0">
              <a:solidFill>
                <a:srgbClr val="FFFFFF"/>
              </a:solidFill>
              <a:latin typeface="Helvetica Light"/>
              <a:cs typeface="Helvetica Light"/>
            </a:endParaRPr>
          </a:p>
        </p:txBody>
      </p:sp>
      <p:sp>
        <p:nvSpPr>
          <p:cNvPr id="12" name="Shape 168"/>
          <p:cNvSpPr>
            <a:spLocks noChangeArrowheads="1"/>
          </p:cNvSpPr>
          <p:nvPr/>
        </p:nvSpPr>
        <p:spPr bwMode="auto">
          <a:xfrm>
            <a:off x="342214" y="6673510"/>
            <a:ext cx="228345" cy="232726"/>
          </a:xfrm>
          <a:prstGeom prst="rect">
            <a:avLst/>
          </a:prstGeom>
          <a:solidFill>
            <a:schemeClr val="accent5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pPr algn="ctr" hangingPunct="0"/>
            <a:endParaRPr lang="fr-FR" sz="2400" dirty="0">
              <a:solidFill>
                <a:srgbClr val="FFFFFF"/>
              </a:solidFill>
              <a:latin typeface="Helvetica Light"/>
              <a:cs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27429631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hape 164"/>
          <p:cNvSpPr>
            <a:spLocks/>
          </p:cNvSpPr>
          <p:nvPr/>
        </p:nvSpPr>
        <p:spPr bwMode="auto">
          <a:xfrm>
            <a:off x="-11691938" y="-4763"/>
            <a:ext cx="13088938" cy="9810751"/>
          </a:xfrm>
          <a:custGeom>
            <a:avLst/>
            <a:gdLst>
              <a:gd name="T0" fmla="*/ 6544898 w 21600"/>
              <a:gd name="T1" fmla="*/ 4905781 h 21600"/>
              <a:gd name="T2" fmla="*/ 6544898 w 21600"/>
              <a:gd name="T3" fmla="*/ 4905781 h 21600"/>
              <a:gd name="T4" fmla="*/ 6544898 w 21600"/>
              <a:gd name="T5" fmla="*/ 4905781 h 21600"/>
              <a:gd name="T6" fmla="*/ 6544898 w 21600"/>
              <a:gd name="T7" fmla="*/ 4905781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D8232A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sp>
        <p:nvSpPr>
          <p:cNvPr id="16386" name="Shape 165"/>
          <p:cNvSpPr>
            <a:spLocks/>
          </p:cNvSpPr>
          <p:nvPr/>
        </p:nvSpPr>
        <p:spPr bwMode="auto">
          <a:xfrm>
            <a:off x="2762250" y="7326313"/>
            <a:ext cx="13944600" cy="5299075"/>
          </a:xfrm>
          <a:custGeom>
            <a:avLst/>
            <a:gdLst>
              <a:gd name="T0" fmla="*/ 6972029 w 21600"/>
              <a:gd name="T1" fmla="*/ 2649329 h 21600"/>
              <a:gd name="T2" fmla="*/ 6972029 w 21600"/>
              <a:gd name="T3" fmla="*/ 2649329 h 21600"/>
              <a:gd name="T4" fmla="*/ 6972029 w 21600"/>
              <a:gd name="T5" fmla="*/ 2649329 h 21600"/>
              <a:gd name="T6" fmla="*/ 6972029 w 21600"/>
              <a:gd name="T7" fmla="*/ 2649329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pic>
        <p:nvPicPr>
          <p:cNvPr id="16387" name="pasted-image.pd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8550275"/>
            <a:ext cx="1951037" cy="41592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</p:pic>
      <p:sp>
        <p:nvSpPr>
          <p:cNvPr id="16388" name="Shape 167"/>
          <p:cNvSpPr>
            <a:spLocks noChangeArrowheads="1"/>
          </p:cNvSpPr>
          <p:nvPr/>
        </p:nvSpPr>
        <p:spPr bwMode="auto">
          <a:xfrm>
            <a:off x="865188" y="776288"/>
            <a:ext cx="12139612" cy="854080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wrap="square" lIns="38100" tIns="38100" rIns="38100" bIns="38100">
            <a:spAutoFit/>
          </a:bodyPr>
          <a:lstStyle/>
          <a:p>
            <a:pPr hangingPunct="0"/>
            <a:r>
              <a:rPr lang="fr-FR" sz="2800" b="1" dirty="0" smtClean="0">
                <a:solidFill>
                  <a:srgbClr val="D8232A"/>
                </a:solidFill>
                <a:sym typeface="Averta"/>
              </a:rPr>
              <a:t>FORMATIONS DOCTORALES</a:t>
            </a:r>
            <a:endParaRPr lang="fr-FR" sz="2800" b="1" dirty="0">
              <a:solidFill>
                <a:srgbClr val="D8232A"/>
              </a:solidFill>
              <a:sym typeface="Averta"/>
            </a:endParaRPr>
          </a:p>
          <a:p>
            <a:pPr hangingPunct="0">
              <a:lnSpc>
                <a:spcPts val="2700"/>
              </a:lnSpc>
            </a:pPr>
            <a:r>
              <a:rPr lang="fr-FR" sz="4900" dirty="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rPr>
              <a:t>_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2419785" y="6357697"/>
            <a:ext cx="73437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fr-FR" altLang="fr-FR" sz="1800">
              <a:latin typeface="Arial" charset="0"/>
            </a:endParaRPr>
          </a:p>
        </p:txBody>
      </p:sp>
      <p:sp>
        <p:nvSpPr>
          <p:cNvPr id="23" name="Text Box 12"/>
          <p:cNvSpPr txBox="1">
            <a:spLocks noChangeArrowheads="1"/>
          </p:cNvSpPr>
          <p:nvPr/>
        </p:nvSpPr>
        <p:spPr bwMode="auto">
          <a:xfrm>
            <a:off x="2851150" y="6574971"/>
            <a:ext cx="73437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fr-FR" altLang="fr-FR" sz="1800">
              <a:latin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17397" y="3350233"/>
            <a:ext cx="1200331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3" indent="0" fontAlgn="auto">
              <a:spcAft>
                <a:spcPts val="0"/>
              </a:spcAft>
              <a:defRPr/>
            </a:pPr>
            <a:r>
              <a:rPr lang="fr-FR" sz="2400" b="1" kern="0" dirty="0" smtClean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8 crédits </a:t>
            </a:r>
            <a:r>
              <a:rPr lang="fr-FR" sz="2400" kern="0" dirty="0" smtClean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sont réservés à la </a:t>
            </a:r>
            <a:r>
              <a:rPr lang="fr-FR" sz="2400" b="1" kern="0" dirty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p</a:t>
            </a:r>
            <a:r>
              <a:rPr lang="fr-FR" sz="2400" b="1" kern="0" dirty="0" smtClean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roduction et diffusion scientifique </a:t>
            </a:r>
            <a:r>
              <a:rPr lang="fr-FR" sz="2400" b="1" i="1" kern="0" dirty="0" smtClean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(liste aux choix)</a:t>
            </a:r>
          </a:p>
          <a:p>
            <a:pPr lvl="3" indent="0" fontAlgn="auto">
              <a:spcAft>
                <a:spcPts val="0"/>
              </a:spcAft>
              <a:defRPr/>
            </a:pPr>
            <a:endParaRPr lang="fr-FR" sz="2400" b="1" i="1" kern="0" dirty="0">
              <a:solidFill>
                <a:srgbClr val="53585F"/>
              </a:solidFill>
              <a:latin typeface="Averta-Regular"/>
              <a:ea typeface="Arial" charset="0"/>
              <a:cs typeface="Averta-Regular"/>
            </a:endParaRPr>
          </a:p>
          <a:p>
            <a:pPr marL="3086100" lvl="6" indent="-342900">
              <a:buFont typeface="Arial" panose="020B0604020202020204" pitchFamily="34" charset="0"/>
              <a:buChar char="•"/>
              <a:defRPr/>
            </a:pPr>
            <a:r>
              <a:rPr lang="fr-FR" sz="2400" kern="0" dirty="0" smtClean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Une publication, un chapitre d’ouvrage – </a:t>
            </a:r>
            <a:r>
              <a:rPr lang="fr-FR" sz="2400" kern="0" dirty="0" smtClean="0">
                <a:solidFill>
                  <a:srgbClr val="FF0000"/>
                </a:solidFill>
                <a:latin typeface="Averta-Regular"/>
                <a:ea typeface="Arial" charset="0"/>
                <a:cs typeface="Averta-Regular"/>
              </a:rPr>
              <a:t>4 crédits</a:t>
            </a:r>
          </a:p>
          <a:p>
            <a:pPr marL="3086100" lvl="6" indent="-342900">
              <a:buFont typeface="Arial" panose="020B0604020202020204" pitchFamily="34" charset="0"/>
              <a:buChar char="•"/>
              <a:defRPr/>
            </a:pPr>
            <a:r>
              <a:rPr lang="fr-FR" sz="2400" kern="0" dirty="0" smtClean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Une participation active à une manifestation scientifique – </a:t>
            </a:r>
            <a:r>
              <a:rPr lang="fr-FR" sz="2400" kern="0" dirty="0" smtClean="0">
                <a:solidFill>
                  <a:srgbClr val="FF0000"/>
                </a:solidFill>
                <a:latin typeface="Averta-Regular"/>
                <a:ea typeface="Arial" charset="0"/>
                <a:cs typeface="Averta-Regular"/>
              </a:rPr>
              <a:t>2 crédits</a:t>
            </a:r>
          </a:p>
          <a:p>
            <a:pPr marL="3086100" lvl="6" indent="-342900">
              <a:buFont typeface="Arial" panose="020B0604020202020204" pitchFamily="34" charset="0"/>
              <a:buChar char="•"/>
              <a:defRPr/>
            </a:pPr>
            <a:r>
              <a:rPr lang="fr-FR" sz="2400" kern="0" dirty="0" smtClean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Une participation à l’organisation d’une manifestation scientifique </a:t>
            </a:r>
            <a:r>
              <a:rPr lang="fr-FR" sz="2400" kern="0" dirty="0" smtClean="0">
                <a:solidFill>
                  <a:srgbClr val="FF0000"/>
                </a:solidFill>
                <a:latin typeface="Averta-Regular"/>
                <a:ea typeface="Arial" charset="0"/>
                <a:cs typeface="Averta-Regular"/>
              </a:rPr>
              <a:t>– 2 crédits</a:t>
            </a:r>
          </a:p>
          <a:p>
            <a:pPr lvl="6">
              <a:defRPr/>
            </a:pPr>
            <a:r>
              <a:rPr lang="fr-FR" sz="2400" b="1" i="1" kern="0" dirty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	</a:t>
            </a:r>
            <a:r>
              <a:rPr lang="fr-FR" sz="2400" b="1" i="1" kern="0" dirty="0" smtClean="0">
                <a:solidFill>
                  <a:srgbClr val="53585F"/>
                </a:solidFill>
                <a:latin typeface="Averta-Regular"/>
                <a:ea typeface="Arial" charset="0"/>
                <a:cs typeface="Averta-Regular"/>
              </a:rPr>
              <a:t>		</a:t>
            </a:r>
            <a:endParaRPr lang="fr-FR" sz="2400" i="1" kern="0" dirty="0">
              <a:solidFill>
                <a:srgbClr val="53585F"/>
              </a:solidFill>
              <a:latin typeface="Averta-Regular"/>
              <a:ea typeface="Arial" charset="0"/>
              <a:cs typeface="Averta-Regular"/>
            </a:endParaRPr>
          </a:p>
          <a:p>
            <a:pPr marL="2628900" lvl="5" indent="-342900">
              <a:buFont typeface="Arial" panose="020B0604020202020204" pitchFamily="34" charset="0"/>
              <a:buChar char="•"/>
              <a:defRPr/>
            </a:pPr>
            <a:endParaRPr lang="fr-FR" sz="2400" kern="0" dirty="0">
              <a:solidFill>
                <a:srgbClr val="53585F"/>
              </a:solidFill>
              <a:latin typeface="Averta-Regular"/>
              <a:ea typeface="Arial" charset="0"/>
              <a:cs typeface="Averta-Regular"/>
            </a:endParaRPr>
          </a:p>
        </p:txBody>
      </p:sp>
      <p:sp>
        <p:nvSpPr>
          <p:cNvPr id="9" name="Shape 168"/>
          <p:cNvSpPr>
            <a:spLocks noChangeArrowheads="1"/>
          </p:cNvSpPr>
          <p:nvPr/>
        </p:nvSpPr>
        <p:spPr bwMode="auto">
          <a:xfrm>
            <a:off x="344561" y="3455264"/>
            <a:ext cx="228345" cy="232726"/>
          </a:xfrm>
          <a:prstGeom prst="rect">
            <a:avLst/>
          </a:prstGeom>
          <a:solidFill>
            <a:schemeClr val="accent5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pPr algn="ctr" hangingPunct="0"/>
            <a:endParaRPr lang="fr-FR" sz="2400" dirty="0">
              <a:solidFill>
                <a:srgbClr val="FFFFFF"/>
              </a:solidFill>
              <a:latin typeface="Helvetica Light"/>
              <a:cs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368819203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hape 164"/>
          <p:cNvSpPr>
            <a:spLocks/>
          </p:cNvSpPr>
          <p:nvPr/>
        </p:nvSpPr>
        <p:spPr bwMode="auto">
          <a:xfrm>
            <a:off x="-11691938" y="-4763"/>
            <a:ext cx="13088938" cy="9810751"/>
          </a:xfrm>
          <a:custGeom>
            <a:avLst/>
            <a:gdLst>
              <a:gd name="T0" fmla="*/ 6544898 w 21600"/>
              <a:gd name="T1" fmla="*/ 4905781 h 21600"/>
              <a:gd name="T2" fmla="*/ 6544898 w 21600"/>
              <a:gd name="T3" fmla="*/ 4905781 h 21600"/>
              <a:gd name="T4" fmla="*/ 6544898 w 21600"/>
              <a:gd name="T5" fmla="*/ 4905781 h 21600"/>
              <a:gd name="T6" fmla="*/ 6544898 w 21600"/>
              <a:gd name="T7" fmla="*/ 4905781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D8232A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sp>
        <p:nvSpPr>
          <p:cNvPr id="16386" name="Shape 165"/>
          <p:cNvSpPr>
            <a:spLocks/>
          </p:cNvSpPr>
          <p:nvPr/>
        </p:nvSpPr>
        <p:spPr bwMode="auto">
          <a:xfrm>
            <a:off x="2762250" y="7326313"/>
            <a:ext cx="13944600" cy="5299075"/>
          </a:xfrm>
          <a:custGeom>
            <a:avLst/>
            <a:gdLst>
              <a:gd name="T0" fmla="*/ 6972029 w 21600"/>
              <a:gd name="T1" fmla="*/ 2649329 h 21600"/>
              <a:gd name="T2" fmla="*/ 6972029 w 21600"/>
              <a:gd name="T3" fmla="*/ 2649329 h 21600"/>
              <a:gd name="T4" fmla="*/ 6972029 w 21600"/>
              <a:gd name="T5" fmla="*/ 2649329 h 21600"/>
              <a:gd name="T6" fmla="*/ 6972029 w 21600"/>
              <a:gd name="T7" fmla="*/ 2649329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pic>
        <p:nvPicPr>
          <p:cNvPr id="16387" name="pasted-image.pd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8550275"/>
            <a:ext cx="1951037" cy="41592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</p:pic>
      <p:sp>
        <p:nvSpPr>
          <p:cNvPr id="16388" name="Shape 167"/>
          <p:cNvSpPr>
            <a:spLocks noChangeArrowheads="1"/>
          </p:cNvSpPr>
          <p:nvPr/>
        </p:nvSpPr>
        <p:spPr bwMode="auto">
          <a:xfrm>
            <a:off x="865188" y="776288"/>
            <a:ext cx="12139612" cy="854080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wrap="square" lIns="38100" tIns="38100" rIns="38100" bIns="38100">
            <a:spAutoFit/>
          </a:bodyPr>
          <a:lstStyle/>
          <a:p>
            <a:pPr hangingPunct="0"/>
            <a:r>
              <a:rPr lang="fr-FR" sz="2800" b="1" dirty="0" smtClean="0">
                <a:solidFill>
                  <a:srgbClr val="D8232A"/>
                </a:solidFill>
                <a:sym typeface="Averta"/>
              </a:rPr>
              <a:t>FORMATIONS DOCTORALES</a:t>
            </a:r>
            <a:endParaRPr lang="fr-FR" sz="2800" b="1" dirty="0">
              <a:solidFill>
                <a:srgbClr val="D8232A"/>
              </a:solidFill>
              <a:sym typeface="Averta"/>
            </a:endParaRPr>
          </a:p>
          <a:p>
            <a:pPr hangingPunct="0">
              <a:lnSpc>
                <a:spcPts val="2700"/>
              </a:lnSpc>
            </a:pPr>
            <a:r>
              <a:rPr lang="fr-FR" sz="4900" dirty="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rPr>
              <a:t>_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2419785" y="6357697"/>
            <a:ext cx="73437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fr-FR" altLang="fr-FR" sz="1800">
              <a:latin typeface="Arial" charset="0"/>
            </a:endParaRPr>
          </a:p>
        </p:txBody>
      </p:sp>
      <p:sp>
        <p:nvSpPr>
          <p:cNvPr id="23" name="Text Box 12"/>
          <p:cNvSpPr txBox="1">
            <a:spLocks noChangeArrowheads="1"/>
          </p:cNvSpPr>
          <p:nvPr/>
        </p:nvSpPr>
        <p:spPr bwMode="auto">
          <a:xfrm>
            <a:off x="2851150" y="6574971"/>
            <a:ext cx="73437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fr-FR" altLang="fr-FR" sz="1800">
              <a:latin typeface="Arial" charset="0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4451" y="1762432"/>
            <a:ext cx="11034442" cy="6486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471283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hape 164"/>
          <p:cNvSpPr>
            <a:spLocks/>
          </p:cNvSpPr>
          <p:nvPr/>
        </p:nvSpPr>
        <p:spPr bwMode="auto">
          <a:xfrm>
            <a:off x="-11691938" y="-4763"/>
            <a:ext cx="13088938" cy="9810751"/>
          </a:xfrm>
          <a:custGeom>
            <a:avLst/>
            <a:gdLst>
              <a:gd name="T0" fmla="*/ 6544898 w 21600"/>
              <a:gd name="T1" fmla="*/ 4905781 h 21600"/>
              <a:gd name="T2" fmla="*/ 6544898 w 21600"/>
              <a:gd name="T3" fmla="*/ 4905781 h 21600"/>
              <a:gd name="T4" fmla="*/ 6544898 w 21600"/>
              <a:gd name="T5" fmla="*/ 4905781 h 21600"/>
              <a:gd name="T6" fmla="*/ 6544898 w 21600"/>
              <a:gd name="T7" fmla="*/ 4905781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D8232A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sp>
        <p:nvSpPr>
          <p:cNvPr id="16386" name="Shape 165"/>
          <p:cNvSpPr>
            <a:spLocks/>
          </p:cNvSpPr>
          <p:nvPr/>
        </p:nvSpPr>
        <p:spPr bwMode="auto">
          <a:xfrm>
            <a:off x="2762250" y="7326313"/>
            <a:ext cx="13944600" cy="5299075"/>
          </a:xfrm>
          <a:custGeom>
            <a:avLst/>
            <a:gdLst>
              <a:gd name="T0" fmla="*/ 6972029 w 21600"/>
              <a:gd name="T1" fmla="*/ 2649329 h 21600"/>
              <a:gd name="T2" fmla="*/ 6972029 w 21600"/>
              <a:gd name="T3" fmla="*/ 2649329 h 21600"/>
              <a:gd name="T4" fmla="*/ 6972029 w 21600"/>
              <a:gd name="T5" fmla="*/ 2649329 h 21600"/>
              <a:gd name="T6" fmla="*/ 6972029 w 21600"/>
              <a:gd name="T7" fmla="*/ 2649329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pic>
        <p:nvPicPr>
          <p:cNvPr id="16387" name="pasted-image.pd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8550275"/>
            <a:ext cx="1951037" cy="41592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</p:pic>
      <p:sp>
        <p:nvSpPr>
          <p:cNvPr id="16388" name="Shape 167"/>
          <p:cNvSpPr>
            <a:spLocks noChangeArrowheads="1"/>
          </p:cNvSpPr>
          <p:nvPr/>
        </p:nvSpPr>
        <p:spPr bwMode="auto">
          <a:xfrm>
            <a:off x="865188" y="776288"/>
            <a:ext cx="12139612" cy="854080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wrap="square" lIns="38100" tIns="38100" rIns="38100" bIns="38100">
            <a:spAutoFit/>
          </a:bodyPr>
          <a:lstStyle/>
          <a:p>
            <a:pPr hangingPunct="0"/>
            <a:r>
              <a:rPr lang="fr-FR" sz="2800" b="1" dirty="0" smtClean="0">
                <a:solidFill>
                  <a:srgbClr val="619428"/>
                </a:solidFill>
                <a:sym typeface="Averta"/>
              </a:rPr>
              <a:t>CATALOGUE LANGUE &amp; COMMUNICATION (30h)</a:t>
            </a:r>
            <a:endParaRPr lang="fr-FR" sz="2800" b="1" dirty="0">
              <a:solidFill>
                <a:srgbClr val="619428"/>
              </a:solidFill>
              <a:sym typeface="Averta"/>
            </a:endParaRPr>
          </a:p>
          <a:p>
            <a:pPr hangingPunct="0">
              <a:lnSpc>
                <a:spcPts val="2700"/>
              </a:lnSpc>
            </a:pPr>
            <a:r>
              <a:rPr lang="fr-FR" sz="4900" dirty="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rPr>
              <a:t>_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2419785" y="6357697"/>
            <a:ext cx="73437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fr-FR" altLang="fr-FR" sz="1800">
              <a:latin typeface="Arial" charset="0"/>
            </a:endParaRPr>
          </a:p>
        </p:txBody>
      </p:sp>
      <p:sp>
        <p:nvSpPr>
          <p:cNvPr id="23" name="Text Box 12"/>
          <p:cNvSpPr txBox="1">
            <a:spLocks noChangeArrowheads="1"/>
          </p:cNvSpPr>
          <p:nvPr/>
        </p:nvSpPr>
        <p:spPr bwMode="auto">
          <a:xfrm>
            <a:off x="2851150" y="6574971"/>
            <a:ext cx="73437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fr-FR" altLang="fr-FR" sz="1800">
              <a:latin typeface="Arial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542" y="1630368"/>
            <a:ext cx="4734562" cy="6704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33914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hape 164"/>
          <p:cNvSpPr>
            <a:spLocks/>
          </p:cNvSpPr>
          <p:nvPr/>
        </p:nvSpPr>
        <p:spPr bwMode="auto">
          <a:xfrm>
            <a:off x="-11691938" y="-4763"/>
            <a:ext cx="13088938" cy="9810751"/>
          </a:xfrm>
          <a:custGeom>
            <a:avLst/>
            <a:gdLst>
              <a:gd name="T0" fmla="*/ 6544898 w 21600"/>
              <a:gd name="T1" fmla="*/ 4905781 h 21600"/>
              <a:gd name="T2" fmla="*/ 6544898 w 21600"/>
              <a:gd name="T3" fmla="*/ 4905781 h 21600"/>
              <a:gd name="T4" fmla="*/ 6544898 w 21600"/>
              <a:gd name="T5" fmla="*/ 4905781 h 21600"/>
              <a:gd name="T6" fmla="*/ 6544898 w 21600"/>
              <a:gd name="T7" fmla="*/ 4905781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D8232A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sp>
        <p:nvSpPr>
          <p:cNvPr id="16386" name="Shape 165"/>
          <p:cNvSpPr>
            <a:spLocks/>
          </p:cNvSpPr>
          <p:nvPr/>
        </p:nvSpPr>
        <p:spPr bwMode="auto">
          <a:xfrm>
            <a:off x="2762250" y="7326313"/>
            <a:ext cx="13944600" cy="5299075"/>
          </a:xfrm>
          <a:custGeom>
            <a:avLst/>
            <a:gdLst>
              <a:gd name="T0" fmla="*/ 6972029 w 21600"/>
              <a:gd name="T1" fmla="*/ 2649329 h 21600"/>
              <a:gd name="T2" fmla="*/ 6972029 w 21600"/>
              <a:gd name="T3" fmla="*/ 2649329 h 21600"/>
              <a:gd name="T4" fmla="*/ 6972029 w 21600"/>
              <a:gd name="T5" fmla="*/ 2649329 h 21600"/>
              <a:gd name="T6" fmla="*/ 6972029 w 21600"/>
              <a:gd name="T7" fmla="*/ 2649329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pic>
        <p:nvPicPr>
          <p:cNvPr id="16387" name="pasted-image.pd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8550275"/>
            <a:ext cx="1951037" cy="41592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</p:pic>
      <p:sp>
        <p:nvSpPr>
          <p:cNvPr id="16388" name="Shape 167"/>
          <p:cNvSpPr>
            <a:spLocks noChangeArrowheads="1"/>
          </p:cNvSpPr>
          <p:nvPr/>
        </p:nvSpPr>
        <p:spPr bwMode="auto">
          <a:xfrm>
            <a:off x="477187" y="592979"/>
            <a:ext cx="12139612" cy="854080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wrap="square" lIns="38100" tIns="38100" rIns="38100" bIns="38100">
            <a:spAutoFit/>
          </a:bodyPr>
          <a:lstStyle/>
          <a:p>
            <a:pPr hangingPunct="0"/>
            <a:r>
              <a:rPr lang="fr-FR" sz="2800" b="1" dirty="0" smtClean="0">
                <a:solidFill>
                  <a:srgbClr val="D8232A"/>
                </a:solidFill>
                <a:sym typeface="Averta"/>
              </a:rPr>
              <a:t>Langues &amp; Communication</a:t>
            </a:r>
            <a:endParaRPr lang="fr-FR" sz="2800" b="1" dirty="0">
              <a:solidFill>
                <a:srgbClr val="D8232A"/>
              </a:solidFill>
              <a:sym typeface="Averta"/>
            </a:endParaRPr>
          </a:p>
          <a:p>
            <a:pPr hangingPunct="0">
              <a:lnSpc>
                <a:spcPts val="2700"/>
              </a:lnSpc>
            </a:pPr>
            <a:r>
              <a:rPr lang="fr-FR" sz="4900" dirty="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rPr>
              <a:t>_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900113" y="1446173"/>
            <a:ext cx="11437961" cy="570412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lvl="2" indent="0" fontAlgn="auto" hangingPunct="0">
              <a:spcBef>
                <a:spcPts val="0"/>
              </a:spcBef>
              <a:spcAft>
                <a:spcPts val="0"/>
              </a:spcAft>
            </a:pPr>
            <a:r>
              <a:rPr lang="fr-FR" sz="2800" b="1" kern="0" dirty="0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Prévision 2022-2023</a:t>
            </a:r>
          </a:p>
          <a:p>
            <a:pPr lvl="2" indent="0" fontAlgn="auto" hangingPunct="0">
              <a:spcBef>
                <a:spcPts val="0"/>
              </a:spcBef>
              <a:spcAft>
                <a:spcPts val="0"/>
              </a:spcAft>
            </a:pPr>
            <a:endParaRPr lang="fr-FR" sz="2800" b="1" kern="0" dirty="0" smtClean="0">
              <a:solidFill>
                <a:srgbClr val="53585F"/>
              </a:solidFill>
              <a:latin typeface="Calibri" panose="020F0502020204030204" pitchFamily="34" charset="0"/>
              <a:ea typeface="Arial" charset="0"/>
              <a:cs typeface="Calibri" panose="020F0502020204030204" pitchFamily="34" charset="0"/>
            </a:endParaRPr>
          </a:p>
          <a:p>
            <a:pPr marL="457200" lvl="2" indent="-457200" fontAlgn="auto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fr-FR" sz="2800" b="1" kern="0" dirty="0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Anglais</a:t>
            </a:r>
            <a:r>
              <a:rPr lang="fr-FR" sz="2800" kern="0" dirty="0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 - 2 groupes en présentiel (intermédiaire &amp; avancé) + 2 groupe à distance (débutant &amp; avancé)</a:t>
            </a:r>
          </a:p>
          <a:p>
            <a:pPr marL="457200" lvl="2" indent="-457200" fontAlgn="auto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fr-FR" sz="2800" b="1" kern="0" dirty="0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Allemand</a:t>
            </a:r>
            <a:r>
              <a:rPr lang="fr-FR" sz="2800" kern="0" dirty="0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 – 1 cours avancé + 1 cours débutant</a:t>
            </a:r>
          </a:p>
          <a:p>
            <a:pPr marL="457200" lvl="2" indent="-457200" fontAlgn="auto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fr-FR" sz="2800" b="1" kern="0" dirty="0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Portugais</a:t>
            </a:r>
            <a:r>
              <a:rPr lang="fr-FR" sz="2800" kern="0" dirty="0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 – 1 cours niveau débutant	</a:t>
            </a:r>
          </a:p>
          <a:p>
            <a:pPr marL="457200" lvl="2" indent="-457200" fontAlgn="auto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fr-FR" sz="2800" b="1" kern="0" dirty="0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Espagnol </a:t>
            </a:r>
            <a:r>
              <a:rPr lang="fr-FR" sz="2800" kern="0" dirty="0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 - 1 cours niveau intermédiaire</a:t>
            </a:r>
          </a:p>
          <a:p>
            <a:pPr marL="457200" lvl="2" indent="-457200" fontAlgn="auto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fr-FR" sz="2800" b="1" kern="0" dirty="0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Italien</a:t>
            </a:r>
            <a:r>
              <a:rPr lang="fr-FR" sz="2800" kern="0" dirty="0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 – 1 cours intermédiaire</a:t>
            </a:r>
            <a:endParaRPr lang="fr-FR" sz="2800" kern="0" dirty="0" smtClean="0">
              <a:solidFill>
                <a:srgbClr val="53585F"/>
              </a:solidFill>
              <a:latin typeface="Calibri" panose="020F0502020204030204" pitchFamily="34" charset="0"/>
              <a:ea typeface="Arial" charset="0"/>
              <a:cs typeface="Calibri" panose="020F0502020204030204" pitchFamily="34" charset="0"/>
            </a:endParaRPr>
          </a:p>
          <a:p>
            <a:pPr marL="457200" indent="-457200" fontAlgn="auto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fr-FR" sz="2800" b="1" kern="0" dirty="0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FLE</a:t>
            </a:r>
            <a:r>
              <a:rPr lang="fr-FR" sz="2800" kern="0" dirty="0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 – 1 groupe intermédiaire</a:t>
            </a:r>
          </a:p>
          <a:p>
            <a:pPr marL="457200" indent="-457200" fontAlgn="auto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fr-FR" sz="2800" b="1" kern="0" dirty="0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Arabe débutant </a:t>
            </a:r>
            <a:r>
              <a:rPr lang="fr-FR" sz="2800" kern="0" dirty="0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– 1 cours niveau débutant</a:t>
            </a:r>
          </a:p>
          <a:p>
            <a:pPr fontAlgn="auto" hangingPunct="0">
              <a:spcBef>
                <a:spcPts val="0"/>
              </a:spcBef>
              <a:spcAft>
                <a:spcPts val="0"/>
              </a:spcAft>
            </a:pPr>
            <a:endParaRPr lang="fr-FR" sz="2800" b="1" kern="0" dirty="0">
              <a:solidFill>
                <a:srgbClr val="53585F"/>
              </a:solidFill>
              <a:latin typeface="Calibri" panose="020F0502020204030204" pitchFamily="34" charset="0"/>
              <a:ea typeface="Arial" charset="0"/>
              <a:cs typeface="Calibri" panose="020F0502020204030204" pitchFamily="34" charset="0"/>
            </a:endParaRPr>
          </a:p>
          <a:p>
            <a:pPr fontAlgn="auto" hangingPunct="0">
              <a:spcBef>
                <a:spcPts val="0"/>
              </a:spcBef>
              <a:spcAft>
                <a:spcPts val="0"/>
              </a:spcAft>
            </a:pPr>
            <a:endParaRPr lang="fr-FR" sz="2800" kern="0" dirty="0" smtClean="0">
              <a:solidFill>
                <a:srgbClr val="53585F"/>
              </a:solidFill>
              <a:latin typeface="Calibri" panose="020F0502020204030204" pitchFamily="34" charset="0"/>
              <a:ea typeface="Arial" charset="0"/>
              <a:cs typeface="Calibri" panose="020F0502020204030204" pitchFamily="34" charset="0"/>
            </a:endParaRPr>
          </a:p>
          <a:p>
            <a:pPr fontAlgn="auto" hangingPunct="0">
              <a:spcBef>
                <a:spcPts val="0"/>
              </a:spcBef>
              <a:spcAft>
                <a:spcPts val="0"/>
              </a:spcAft>
            </a:pPr>
            <a:r>
              <a:rPr lang="fr-FR" sz="2800" kern="0" dirty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					</a:t>
            </a:r>
            <a:r>
              <a:rPr lang="fr-FR" sz="2800" kern="0" dirty="0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				</a:t>
            </a:r>
            <a:endParaRPr lang="fr-FR" sz="2800" b="1" kern="0" dirty="0" smtClean="0">
              <a:solidFill>
                <a:srgbClr val="53585F"/>
              </a:solidFill>
              <a:latin typeface="Calibri" panose="020F0502020204030204" pitchFamily="34" charset="0"/>
              <a:ea typeface="Arial" charset="0"/>
              <a:cs typeface="Calibri" panose="020F0502020204030204" pitchFamily="34" charset="0"/>
            </a:endParaRPr>
          </a:p>
        </p:txBody>
      </p:sp>
      <p:sp>
        <p:nvSpPr>
          <p:cNvPr id="8" name="Shape 168"/>
          <p:cNvSpPr>
            <a:spLocks noChangeArrowheads="1"/>
          </p:cNvSpPr>
          <p:nvPr/>
        </p:nvSpPr>
        <p:spPr bwMode="auto">
          <a:xfrm>
            <a:off x="543309" y="1928438"/>
            <a:ext cx="228345" cy="266122"/>
          </a:xfrm>
          <a:prstGeom prst="rect">
            <a:avLst/>
          </a:prstGeom>
          <a:solidFill>
            <a:schemeClr val="accent5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pPr algn="ctr" hangingPunct="0"/>
            <a:endParaRPr lang="fr-FR" sz="2400" dirty="0">
              <a:solidFill>
                <a:srgbClr val="FFFFFF"/>
              </a:solidFill>
              <a:latin typeface="Helvetica Light"/>
              <a:cs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303356471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hape 164"/>
          <p:cNvSpPr>
            <a:spLocks/>
          </p:cNvSpPr>
          <p:nvPr/>
        </p:nvSpPr>
        <p:spPr bwMode="auto">
          <a:xfrm>
            <a:off x="-11691938" y="-4763"/>
            <a:ext cx="13088938" cy="9810751"/>
          </a:xfrm>
          <a:custGeom>
            <a:avLst/>
            <a:gdLst>
              <a:gd name="T0" fmla="*/ 6544898 w 21600"/>
              <a:gd name="T1" fmla="*/ 4905781 h 21600"/>
              <a:gd name="T2" fmla="*/ 6544898 w 21600"/>
              <a:gd name="T3" fmla="*/ 4905781 h 21600"/>
              <a:gd name="T4" fmla="*/ 6544898 w 21600"/>
              <a:gd name="T5" fmla="*/ 4905781 h 21600"/>
              <a:gd name="T6" fmla="*/ 6544898 w 21600"/>
              <a:gd name="T7" fmla="*/ 4905781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D8232A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sp>
        <p:nvSpPr>
          <p:cNvPr id="16386" name="Shape 165"/>
          <p:cNvSpPr>
            <a:spLocks/>
          </p:cNvSpPr>
          <p:nvPr/>
        </p:nvSpPr>
        <p:spPr bwMode="auto">
          <a:xfrm>
            <a:off x="2762250" y="7326313"/>
            <a:ext cx="13944600" cy="5299075"/>
          </a:xfrm>
          <a:custGeom>
            <a:avLst/>
            <a:gdLst>
              <a:gd name="T0" fmla="*/ 6972029 w 21600"/>
              <a:gd name="T1" fmla="*/ 2649329 h 21600"/>
              <a:gd name="T2" fmla="*/ 6972029 w 21600"/>
              <a:gd name="T3" fmla="*/ 2649329 h 21600"/>
              <a:gd name="T4" fmla="*/ 6972029 w 21600"/>
              <a:gd name="T5" fmla="*/ 2649329 h 21600"/>
              <a:gd name="T6" fmla="*/ 6972029 w 21600"/>
              <a:gd name="T7" fmla="*/ 2649329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sp>
        <p:nvSpPr>
          <p:cNvPr id="16388" name="Shape 167"/>
          <p:cNvSpPr>
            <a:spLocks noChangeArrowheads="1"/>
          </p:cNvSpPr>
          <p:nvPr/>
        </p:nvSpPr>
        <p:spPr bwMode="auto">
          <a:xfrm>
            <a:off x="865188" y="776288"/>
            <a:ext cx="12139612" cy="854080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wrap="square" lIns="38100" tIns="38100" rIns="38100" bIns="38100">
            <a:spAutoFit/>
          </a:bodyPr>
          <a:lstStyle/>
          <a:p>
            <a:pPr hangingPunct="0"/>
            <a:r>
              <a:rPr lang="fr-FR" sz="2800" b="1" dirty="0">
                <a:solidFill>
                  <a:srgbClr val="619428"/>
                </a:solidFill>
                <a:sym typeface="Averta"/>
              </a:rPr>
              <a:t>FORMATIONS PROFESSIONNELLES</a:t>
            </a:r>
          </a:p>
          <a:p>
            <a:pPr hangingPunct="0">
              <a:lnSpc>
                <a:spcPts val="2700"/>
              </a:lnSpc>
            </a:pPr>
            <a:r>
              <a:rPr lang="fr-FR" sz="4900" dirty="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rPr>
              <a:t>_</a:t>
            </a:r>
          </a:p>
        </p:txBody>
      </p:sp>
      <p:sp>
        <p:nvSpPr>
          <p:cNvPr id="15" name="Shape 175"/>
          <p:cNvSpPr/>
          <p:nvPr/>
        </p:nvSpPr>
        <p:spPr>
          <a:xfrm>
            <a:off x="1566863" y="6032105"/>
            <a:ext cx="9738446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/>
          </a:extLst>
        </p:spPr>
        <p:txBody>
          <a:bodyPr wrap="square" lIns="50800" tIns="50800" rIns="50800" bIns="50800">
            <a:spAutoFit/>
          </a:bodyPr>
          <a:lstStyle/>
          <a:p>
            <a:pPr marL="333375" indent="-333375" fontAlgn="auto" hangingPunct="0">
              <a:spcBef>
                <a:spcPts val="0"/>
              </a:spcBef>
              <a:spcAft>
                <a:spcPts val="0"/>
              </a:spcAft>
              <a:buSzPct val="151000"/>
              <a:buFontTx/>
              <a:buChar char="•"/>
              <a:defRPr sz="25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endParaRPr sz="2500" kern="0" dirty="0">
              <a:solidFill>
                <a:srgbClr val="53585F"/>
              </a:solidFill>
              <a:latin typeface="Averta-Regular"/>
              <a:ea typeface="Arial" charset="0"/>
              <a:cs typeface="Averta-Regular"/>
              <a:sym typeface="Averta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2250" y="1203328"/>
            <a:ext cx="5903412" cy="8356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403711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hape 164"/>
          <p:cNvSpPr>
            <a:spLocks/>
          </p:cNvSpPr>
          <p:nvPr/>
        </p:nvSpPr>
        <p:spPr bwMode="auto">
          <a:xfrm>
            <a:off x="-11691938" y="-4763"/>
            <a:ext cx="13088938" cy="9810751"/>
          </a:xfrm>
          <a:custGeom>
            <a:avLst/>
            <a:gdLst>
              <a:gd name="T0" fmla="*/ 6544898 w 21600"/>
              <a:gd name="T1" fmla="*/ 4905781 h 21600"/>
              <a:gd name="T2" fmla="*/ 6544898 w 21600"/>
              <a:gd name="T3" fmla="*/ 4905781 h 21600"/>
              <a:gd name="T4" fmla="*/ 6544898 w 21600"/>
              <a:gd name="T5" fmla="*/ 4905781 h 21600"/>
              <a:gd name="T6" fmla="*/ 6544898 w 21600"/>
              <a:gd name="T7" fmla="*/ 4905781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D8232A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sp>
        <p:nvSpPr>
          <p:cNvPr id="16386" name="Shape 165"/>
          <p:cNvSpPr>
            <a:spLocks/>
          </p:cNvSpPr>
          <p:nvPr/>
        </p:nvSpPr>
        <p:spPr bwMode="auto">
          <a:xfrm>
            <a:off x="2762250" y="7326313"/>
            <a:ext cx="13944600" cy="5299075"/>
          </a:xfrm>
          <a:custGeom>
            <a:avLst/>
            <a:gdLst>
              <a:gd name="T0" fmla="*/ 6972029 w 21600"/>
              <a:gd name="T1" fmla="*/ 2649329 h 21600"/>
              <a:gd name="T2" fmla="*/ 6972029 w 21600"/>
              <a:gd name="T3" fmla="*/ 2649329 h 21600"/>
              <a:gd name="T4" fmla="*/ 6972029 w 21600"/>
              <a:gd name="T5" fmla="*/ 2649329 h 21600"/>
              <a:gd name="T6" fmla="*/ 6972029 w 21600"/>
              <a:gd name="T7" fmla="*/ 2649329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pic>
        <p:nvPicPr>
          <p:cNvPr id="16387" name="pasted-image.pd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8550275"/>
            <a:ext cx="1951037" cy="41592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</p:pic>
      <p:sp>
        <p:nvSpPr>
          <p:cNvPr id="16388" name="Shape 167"/>
          <p:cNvSpPr>
            <a:spLocks noChangeArrowheads="1"/>
          </p:cNvSpPr>
          <p:nvPr/>
        </p:nvSpPr>
        <p:spPr bwMode="auto">
          <a:xfrm>
            <a:off x="865188" y="776288"/>
            <a:ext cx="12139612" cy="854080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wrap="square" lIns="38100" tIns="38100" rIns="38100" bIns="38100">
            <a:spAutoFit/>
          </a:bodyPr>
          <a:lstStyle/>
          <a:p>
            <a:pPr hangingPunct="0"/>
            <a:r>
              <a:rPr lang="fr-FR" sz="2800" b="1" dirty="0">
                <a:solidFill>
                  <a:srgbClr val="619428"/>
                </a:solidFill>
                <a:sym typeface="Averta"/>
              </a:rPr>
              <a:t>FORMATIONS </a:t>
            </a:r>
            <a:r>
              <a:rPr lang="fr-FR" sz="2800" b="1" dirty="0" smtClean="0">
                <a:solidFill>
                  <a:srgbClr val="619428"/>
                </a:solidFill>
                <a:sym typeface="Averta"/>
              </a:rPr>
              <a:t>PROFESSIONNELLES 	(4 formations au choix)</a:t>
            </a:r>
            <a:endParaRPr lang="fr-FR" sz="2800" b="1" dirty="0">
              <a:solidFill>
                <a:srgbClr val="619428"/>
              </a:solidFill>
              <a:sym typeface="Averta"/>
            </a:endParaRPr>
          </a:p>
          <a:p>
            <a:pPr hangingPunct="0">
              <a:lnSpc>
                <a:spcPts val="2700"/>
              </a:lnSpc>
            </a:pPr>
            <a:r>
              <a:rPr lang="fr-FR" sz="4900" dirty="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rPr>
              <a:t>_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923360" y="2308650"/>
            <a:ext cx="11437961" cy="641201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</a:pPr>
            <a:r>
              <a:rPr lang="fr-FR" sz="2800" kern="0" dirty="0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Accompagner les </a:t>
            </a:r>
            <a:r>
              <a:rPr lang="fr-FR" sz="2800" kern="0" dirty="0" err="1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doctorant.e.s</a:t>
            </a:r>
            <a:r>
              <a:rPr lang="fr-FR" sz="2800" kern="0" dirty="0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 dans la réalisation de leur expérience professionnelle, allant du </a:t>
            </a:r>
            <a:r>
              <a:rPr lang="fr-FR" sz="2800" b="1" kern="0" dirty="0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travail de recherche </a:t>
            </a:r>
            <a:r>
              <a:rPr lang="fr-FR" sz="2800" kern="0" dirty="0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à la </a:t>
            </a:r>
            <a:r>
              <a:rPr lang="fr-FR" sz="2800" b="1" kern="0" dirty="0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poursuite de carrière après le doctorat</a:t>
            </a:r>
          </a:p>
          <a:p>
            <a:pPr fontAlgn="auto" hangingPunct="0">
              <a:spcBef>
                <a:spcPts val="0"/>
              </a:spcBef>
              <a:spcAft>
                <a:spcPts val="0"/>
              </a:spcAft>
            </a:pPr>
            <a:endParaRPr lang="fr-FR" sz="2800" kern="0" dirty="0" smtClean="0">
              <a:solidFill>
                <a:srgbClr val="53585F"/>
              </a:solidFill>
              <a:latin typeface="Calibri" panose="020F0502020204030204" pitchFamily="34" charset="0"/>
              <a:ea typeface="Arial" charset="0"/>
              <a:cs typeface="Calibri" panose="020F0502020204030204" pitchFamily="34" charset="0"/>
            </a:endParaRPr>
          </a:p>
          <a:p>
            <a:pPr fontAlgn="auto" hangingPunct="0">
              <a:spcBef>
                <a:spcPts val="0"/>
              </a:spcBef>
              <a:spcAft>
                <a:spcPts val="0"/>
              </a:spcAft>
            </a:pPr>
            <a:r>
              <a:rPr lang="fr-FR" sz="2800" kern="0" dirty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Accompagner les </a:t>
            </a:r>
            <a:r>
              <a:rPr lang="fr-FR" sz="2800" kern="0" dirty="0" err="1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doctorant.e.s</a:t>
            </a:r>
            <a:r>
              <a:rPr lang="fr-FR" sz="2800" kern="0" dirty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 dans la </a:t>
            </a:r>
            <a:r>
              <a:rPr lang="fr-FR" sz="2800" b="1" kern="0" dirty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construction et la réussite de leur projet professionnel.</a:t>
            </a:r>
          </a:p>
          <a:p>
            <a:pPr marL="342900" indent="-342900" fontAlgn="auto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fr-FR" sz="2800" kern="0" dirty="0" smtClean="0">
              <a:solidFill>
                <a:srgbClr val="53585F"/>
              </a:solidFill>
              <a:latin typeface="Calibri" panose="020F0502020204030204" pitchFamily="34" charset="0"/>
              <a:ea typeface="Arial" charset="0"/>
              <a:cs typeface="Calibri" panose="020F0502020204030204" pitchFamily="34" charset="0"/>
            </a:endParaRPr>
          </a:p>
          <a:p>
            <a:pPr fontAlgn="auto" hangingPunct="0">
              <a:spcBef>
                <a:spcPts val="0"/>
              </a:spcBef>
              <a:spcAft>
                <a:spcPts val="0"/>
              </a:spcAft>
            </a:pPr>
            <a:r>
              <a:rPr lang="fr-FR" sz="2800" kern="0" dirty="0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Sensibiliser les </a:t>
            </a:r>
            <a:r>
              <a:rPr lang="fr-FR" sz="2800" kern="0" dirty="0" err="1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doctorant.e.s</a:t>
            </a:r>
            <a:r>
              <a:rPr lang="fr-FR" sz="2800" kern="0" dirty="0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  aux </a:t>
            </a:r>
            <a:r>
              <a:rPr lang="fr-FR" sz="2800" b="1" kern="0" dirty="0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environnements professionnels existants </a:t>
            </a:r>
            <a:r>
              <a:rPr lang="fr-FR" sz="2800" kern="0" dirty="0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(Structures publiques, structures privées, associations, ONG)</a:t>
            </a:r>
          </a:p>
          <a:p>
            <a:pPr fontAlgn="auto" hangingPunct="0">
              <a:spcBef>
                <a:spcPts val="0"/>
              </a:spcBef>
              <a:spcAft>
                <a:spcPts val="0"/>
              </a:spcAft>
            </a:pPr>
            <a:endParaRPr lang="fr-FR" sz="2800" kern="0" dirty="0" smtClean="0">
              <a:solidFill>
                <a:srgbClr val="53585F"/>
              </a:solidFill>
              <a:latin typeface="Calibri" panose="020F0502020204030204" pitchFamily="34" charset="0"/>
              <a:ea typeface="Arial" charset="0"/>
              <a:cs typeface="Calibri" panose="020F0502020204030204" pitchFamily="34" charset="0"/>
            </a:endParaRPr>
          </a:p>
          <a:p>
            <a:pPr fontAlgn="auto" hangingPunct="0">
              <a:spcBef>
                <a:spcPts val="0"/>
              </a:spcBef>
              <a:spcAft>
                <a:spcPts val="0"/>
              </a:spcAft>
            </a:pPr>
            <a:r>
              <a:rPr lang="fr-FR" sz="2800" kern="0" dirty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I</a:t>
            </a:r>
            <a:r>
              <a:rPr lang="fr-FR" sz="2800" kern="0" dirty="0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nformer sur les </a:t>
            </a:r>
            <a:r>
              <a:rPr lang="fr-FR" sz="2800" b="1" kern="0" dirty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débouchés possibles après un doctorat </a:t>
            </a:r>
            <a:r>
              <a:rPr lang="fr-FR" sz="2800" kern="0" dirty="0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(Recherche académique, métiers de la R&amp;D, métiers Hors R&amp;D)</a:t>
            </a:r>
          </a:p>
          <a:p>
            <a:pPr marL="342900" indent="-342900" fontAlgn="auto" hangingPunc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fr-FR" sz="2400" kern="0" dirty="0">
              <a:solidFill>
                <a:srgbClr val="53585F"/>
              </a:solidFill>
              <a:latin typeface="Averta-Regular"/>
              <a:ea typeface="Arial" charset="0"/>
              <a:cs typeface="Averta-Regular"/>
            </a:endParaRPr>
          </a:p>
          <a:p>
            <a:pPr fontAlgn="auto" hangingPunct="0">
              <a:spcBef>
                <a:spcPts val="0"/>
              </a:spcBef>
              <a:spcAft>
                <a:spcPts val="0"/>
              </a:spcAft>
            </a:pPr>
            <a:endParaRPr lang="fr-FR" sz="2500" kern="0" dirty="0" smtClean="0">
              <a:solidFill>
                <a:srgbClr val="53585F"/>
              </a:solidFill>
              <a:latin typeface="Averta-Regular"/>
              <a:ea typeface="Arial" charset="0"/>
              <a:cs typeface="Averta-Regular"/>
            </a:endParaRPr>
          </a:p>
          <a:p>
            <a:pPr fontAlgn="auto" hangingPunct="0">
              <a:spcBef>
                <a:spcPts val="0"/>
              </a:spcBef>
              <a:spcAft>
                <a:spcPts val="0"/>
              </a:spcAft>
            </a:pPr>
            <a:endParaRPr lang="fr-FR" sz="2500" kern="0" dirty="0">
              <a:solidFill>
                <a:srgbClr val="53585F"/>
              </a:solidFill>
              <a:latin typeface="Averta-Regular"/>
              <a:ea typeface="Arial" charset="0"/>
              <a:cs typeface="Averta-Regular"/>
            </a:endParaRPr>
          </a:p>
        </p:txBody>
      </p:sp>
      <p:sp>
        <p:nvSpPr>
          <p:cNvPr id="8" name="Shape 168"/>
          <p:cNvSpPr>
            <a:spLocks noChangeArrowheads="1"/>
          </p:cNvSpPr>
          <p:nvPr/>
        </p:nvSpPr>
        <p:spPr bwMode="auto">
          <a:xfrm>
            <a:off x="686056" y="2501630"/>
            <a:ext cx="228345" cy="232726"/>
          </a:xfrm>
          <a:prstGeom prst="rect">
            <a:avLst/>
          </a:prstGeom>
          <a:solidFill>
            <a:schemeClr val="accent5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pPr algn="ctr" hangingPunct="0"/>
            <a:endParaRPr lang="fr-FR" sz="2400" dirty="0">
              <a:solidFill>
                <a:srgbClr val="FFFFFF"/>
              </a:solidFill>
              <a:latin typeface="Helvetica Light"/>
              <a:cs typeface="Helvetica Light"/>
            </a:endParaRPr>
          </a:p>
        </p:txBody>
      </p:sp>
      <p:sp>
        <p:nvSpPr>
          <p:cNvPr id="9" name="Shape 168"/>
          <p:cNvSpPr>
            <a:spLocks noChangeArrowheads="1"/>
          </p:cNvSpPr>
          <p:nvPr/>
        </p:nvSpPr>
        <p:spPr bwMode="auto">
          <a:xfrm>
            <a:off x="695015" y="6768843"/>
            <a:ext cx="228345" cy="232726"/>
          </a:xfrm>
          <a:prstGeom prst="rect">
            <a:avLst/>
          </a:prstGeom>
          <a:solidFill>
            <a:schemeClr val="accent5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pPr algn="ctr" hangingPunct="0"/>
            <a:endParaRPr lang="fr-FR" sz="2400" dirty="0">
              <a:solidFill>
                <a:srgbClr val="FFFFFF"/>
              </a:solidFill>
              <a:latin typeface="Helvetica Light"/>
              <a:cs typeface="Helvetica Light"/>
            </a:endParaRPr>
          </a:p>
        </p:txBody>
      </p:sp>
      <p:sp>
        <p:nvSpPr>
          <p:cNvPr id="10" name="Shape 168"/>
          <p:cNvSpPr>
            <a:spLocks noChangeArrowheads="1"/>
          </p:cNvSpPr>
          <p:nvPr/>
        </p:nvSpPr>
        <p:spPr bwMode="auto">
          <a:xfrm>
            <a:off x="692216" y="5517479"/>
            <a:ext cx="228345" cy="232726"/>
          </a:xfrm>
          <a:prstGeom prst="rect">
            <a:avLst/>
          </a:prstGeom>
          <a:solidFill>
            <a:schemeClr val="accent5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pPr algn="ctr" hangingPunct="0"/>
            <a:endParaRPr lang="fr-FR" sz="2400" dirty="0">
              <a:solidFill>
                <a:srgbClr val="FFFFFF"/>
              </a:solidFill>
              <a:latin typeface="Helvetica Light"/>
              <a:cs typeface="Helvetica Light"/>
            </a:endParaRPr>
          </a:p>
        </p:txBody>
      </p:sp>
      <p:sp>
        <p:nvSpPr>
          <p:cNvPr id="11" name="Shape 168"/>
          <p:cNvSpPr>
            <a:spLocks noChangeArrowheads="1"/>
          </p:cNvSpPr>
          <p:nvPr/>
        </p:nvSpPr>
        <p:spPr bwMode="auto">
          <a:xfrm>
            <a:off x="686056" y="4228057"/>
            <a:ext cx="228345" cy="232726"/>
          </a:xfrm>
          <a:prstGeom prst="rect">
            <a:avLst/>
          </a:prstGeom>
          <a:solidFill>
            <a:schemeClr val="accent5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pPr algn="ctr" hangingPunct="0"/>
            <a:endParaRPr lang="fr-FR" sz="2400" dirty="0">
              <a:solidFill>
                <a:srgbClr val="FFFFFF"/>
              </a:solidFill>
              <a:latin typeface="Helvetica Light"/>
              <a:cs typeface="Helvetica Light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-1261351" y="1775171"/>
            <a:ext cx="10248596" cy="53347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2800" b="1" kern="0" dirty="0" smtClean="0">
                <a:solidFill>
                  <a:srgbClr val="53585F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Objectifs des formations professionnelles : </a:t>
            </a:r>
            <a:endParaRPr lang="fr-FR" sz="2800" b="1" kern="0" dirty="0">
              <a:solidFill>
                <a:srgbClr val="53585F"/>
              </a:solidFill>
              <a:latin typeface="Calibri" panose="020F0502020204030204" pitchFamily="34" charset="0"/>
              <a:ea typeface="Arial" charset="0"/>
              <a:cs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20247" y="8067460"/>
            <a:ext cx="90104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</a:pPr>
            <a:r>
              <a:rPr lang="fr-FR" sz="2800" b="1" kern="0" dirty="0">
                <a:solidFill>
                  <a:srgbClr val="FF0000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Formations mises en place au sein </a:t>
            </a:r>
            <a:r>
              <a:rPr lang="fr-FR" sz="2800" b="1" kern="0" dirty="0" smtClean="0">
                <a:solidFill>
                  <a:srgbClr val="FF0000"/>
                </a:solidFill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t>de la DRED</a:t>
            </a:r>
            <a:endParaRPr lang="fr-FR" sz="2800" b="1" kern="0" dirty="0">
              <a:solidFill>
                <a:srgbClr val="FF0000"/>
              </a:solidFill>
              <a:latin typeface="Calibri" panose="020F0502020204030204" pitchFamily="34" charset="0"/>
              <a:ea typeface="Arial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343324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hape 164"/>
          <p:cNvSpPr>
            <a:spLocks/>
          </p:cNvSpPr>
          <p:nvPr/>
        </p:nvSpPr>
        <p:spPr bwMode="auto">
          <a:xfrm>
            <a:off x="-11691938" y="-4763"/>
            <a:ext cx="13088938" cy="9810751"/>
          </a:xfrm>
          <a:custGeom>
            <a:avLst/>
            <a:gdLst>
              <a:gd name="T0" fmla="*/ 6544898 w 21600"/>
              <a:gd name="T1" fmla="*/ 4905781 h 21600"/>
              <a:gd name="T2" fmla="*/ 6544898 w 21600"/>
              <a:gd name="T3" fmla="*/ 4905781 h 21600"/>
              <a:gd name="T4" fmla="*/ 6544898 w 21600"/>
              <a:gd name="T5" fmla="*/ 4905781 h 21600"/>
              <a:gd name="T6" fmla="*/ 6544898 w 21600"/>
              <a:gd name="T7" fmla="*/ 4905781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D8232A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pPr marL="0" marR="0" lvl="0" indent="0" algn="l" defTabSz="584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  <a:sym typeface="Helvetica Light"/>
            </a:endParaRPr>
          </a:p>
        </p:txBody>
      </p:sp>
      <p:sp>
        <p:nvSpPr>
          <p:cNvPr id="16386" name="Shape 165"/>
          <p:cNvSpPr>
            <a:spLocks/>
          </p:cNvSpPr>
          <p:nvPr/>
        </p:nvSpPr>
        <p:spPr bwMode="auto">
          <a:xfrm>
            <a:off x="2762250" y="7326313"/>
            <a:ext cx="13944600" cy="5299075"/>
          </a:xfrm>
          <a:custGeom>
            <a:avLst/>
            <a:gdLst>
              <a:gd name="T0" fmla="*/ 6972029 w 21600"/>
              <a:gd name="T1" fmla="*/ 2649329 h 21600"/>
              <a:gd name="T2" fmla="*/ 6972029 w 21600"/>
              <a:gd name="T3" fmla="*/ 2649329 h 21600"/>
              <a:gd name="T4" fmla="*/ 6972029 w 21600"/>
              <a:gd name="T5" fmla="*/ 2649329 h 21600"/>
              <a:gd name="T6" fmla="*/ 6972029 w 21600"/>
              <a:gd name="T7" fmla="*/ 2649329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pPr marL="0" marR="0" lvl="0" indent="0" algn="l" defTabSz="584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  <a:sym typeface="Helvetica Light"/>
            </a:endParaRPr>
          </a:p>
        </p:txBody>
      </p:sp>
      <p:pic>
        <p:nvPicPr>
          <p:cNvPr id="16387" name="pasted-image.pd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8550275"/>
            <a:ext cx="1951037" cy="41592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</p:pic>
      <p:sp>
        <p:nvSpPr>
          <p:cNvPr id="16388" name="Shape 167"/>
          <p:cNvSpPr>
            <a:spLocks noChangeArrowheads="1"/>
          </p:cNvSpPr>
          <p:nvPr/>
        </p:nvSpPr>
        <p:spPr bwMode="auto">
          <a:xfrm>
            <a:off x="865188" y="776288"/>
            <a:ext cx="12139612" cy="854080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wrap="square" lIns="38100" tIns="38100" rIns="38100" bIns="38100">
            <a:spAutoFit/>
          </a:bodyPr>
          <a:lstStyle/>
          <a:p>
            <a:pPr marL="0" marR="0" lvl="0" indent="0" algn="l" defTabSz="584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D8232A"/>
                </a:solidFill>
                <a:effectLst/>
                <a:uLnTx/>
                <a:uFillTx/>
                <a:latin typeface="Arial" charset="0"/>
                <a:cs typeface="Arial" charset="0"/>
                <a:sym typeface="Averta"/>
              </a:rPr>
              <a:t>FORMATIONS PROFESSIONNELLES</a:t>
            </a:r>
            <a:endParaRPr kumimoji="0" lang="fr-FR" sz="2800" b="1" i="0" u="none" strike="noStrike" kern="1200" cap="none" spc="0" normalizeH="0" baseline="0" noProof="0" dirty="0">
              <a:ln>
                <a:noFill/>
              </a:ln>
              <a:solidFill>
                <a:srgbClr val="D8232A"/>
              </a:solidFill>
              <a:effectLst/>
              <a:uLnTx/>
              <a:uFillTx/>
              <a:latin typeface="Arial" charset="0"/>
              <a:cs typeface="Arial" charset="0"/>
              <a:sym typeface="Averta"/>
            </a:endParaRPr>
          </a:p>
          <a:p>
            <a:pPr marL="0" marR="0" lvl="0" indent="0" algn="l" defTabSz="584200" rtl="0" eaLnBrk="1" fontAlgn="base" latinLnBrk="0" hangingPunct="0">
              <a:lnSpc>
                <a:spcPts val="27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900" b="0" i="0" u="none" strike="noStrike" kern="1200" cap="none" spc="0" normalizeH="0" baseline="0" noProof="0" dirty="0">
                <a:ln>
                  <a:noFill/>
                </a:ln>
                <a:solidFill>
                  <a:srgbClr val="D8232A"/>
                </a:solidFill>
                <a:effectLst/>
                <a:uLnTx/>
                <a:uFillTx/>
                <a:latin typeface="Averta"/>
                <a:ea typeface="Averta"/>
                <a:cs typeface="Averta"/>
                <a:sym typeface="Averta"/>
              </a:rPr>
              <a:t>_</a:t>
            </a:r>
          </a:p>
        </p:txBody>
      </p:sp>
      <p:grpSp>
        <p:nvGrpSpPr>
          <p:cNvPr id="16389" name="Group 170"/>
          <p:cNvGrpSpPr>
            <a:grpSpLocks/>
          </p:cNvGrpSpPr>
          <p:nvPr/>
        </p:nvGrpSpPr>
        <p:grpSpPr bwMode="auto">
          <a:xfrm>
            <a:off x="847182" y="3044445"/>
            <a:ext cx="549275" cy="549275"/>
            <a:chOff x="0" y="0"/>
            <a:chExt cx="549208" cy="549208"/>
          </a:xfrm>
        </p:grpSpPr>
        <p:sp>
          <p:nvSpPr>
            <p:cNvPr id="16395" name="Shape 168"/>
            <p:cNvSpPr>
              <a:spLocks noChangeArrowheads="1"/>
            </p:cNvSpPr>
            <p:nvPr/>
          </p:nvSpPr>
          <p:spPr bwMode="auto">
            <a:xfrm>
              <a:off x="0" y="0"/>
              <a:ext cx="549209" cy="549209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12700">
              <a:noFill/>
              <a:miter lim="400000"/>
              <a:headEnd/>
              <a:tailEnd/>
            </a:ln>
          </p:spPr>
          <p:txBody>
            <a:bodyPr lIns="50800" tIns="50800" rIns="50800" bIns="50800" anchor="ctr"/>
            <a:lstStyle/>
            <a:p>
              <a:pPr marL="0" marR="0" lvl="0" indent="0" algn="ctr" defTabSz="584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Light"/>
                <a:cs typeface="Helvetica Light"/>
                <a:sym typeface="Helvetica Light"/>
              </a:endParaRPr>
            </a:p>
          </p:txBody>
        </p:sp>
        <p:sp>
          <p:nvSpPr>
            <p:cNvPr id="16396" name="Shape 169"/>
            <p:cNvSpPr>
              <a:spLocks noChangeArrowheads="1"/>
            </p:cNvSpPr>
            <p:nvPr/>
          </p:nvSpPr>
          <p:spPr bwMode="auto">
            <a:xfrm>
              <a:off x="91504" y="0"/>
              <a:ext cx="366201" cy="549209"/>
            </a:xfrm>
            <a:prstGeom prst="rect">
              <a:avLst/>
            </a:prstGeom>
            <a:noFill/>
            <a:ln w="12700">
              <a:noFill/>
              <a:miter lim="400000"/>
              <a:headEnd/>
              <a:tailEnd/>
            </a:ln>
          </p:spPr>
          <p:txBody>
            <a:bodyPr lIns="50800" tIns="50800" rIns="50800" bIns="50800" anchor="ctr"/>
            <a:lstStyle/>
            <a:p>
              <a:pPr marL="0" marR="0" lvl="0" indent="0" algn="ctr" defTabSz="584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23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cs typeface="Arial" charset="0"/>
                  <a:sym typeface="Averta-Semibold"/>
                </a:rPr>
                <a:t>1</a:t>
              </a:r>
            </a:p>
          </p:txBody>
        </p:sp>
      </p:grpSp>
      <p:sp>
        <p:nvSpPr>
          <p:cNvPr id="171" name="Shape 171"/>
          <p:cNvSpPr/>
          <p:nvPr/>
        </p:nvSpPr>
        <p:spPr>
          <a:xfrm>
            <a:off x="1566863" y="3411464"/>
            <a:ext cx="8954674" cy="394980"/>
          </a:xfrm>
          <a:prstGeom prst="rect">
            <a:avLst/>
          </a:prstGeom>
          <a:ln w="12700">
            <a:miter lim="400000"/>
          </a:ln>
          <a:extLst>
            <a:ext uri="{C572A759-6A51-4108-AA02-DFA0A04FC94B}"/>
          </a:extLst>
        </p:spPr>
        <p:txBody>
          <a:bodyPr wrap="square" lIns="50800" tIns="50800" rIns="50800" bIns="50800">
            <a:spAutoFit/>
          </a:bodyPr>
          <a:lstStyle/>
          <a:p>
            <a:pPr marL="333375" marR="0" lvl="0" indent="-333375" algn="l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51000"/>
              <a:buFontTx/>
              <a:buChar char="•"/>
              <a:tabLst/>
              <a:defRPr sz="1900">
                <a:solidFill>
                  <a:srgbClr val="53585F"/>
                </a:solidFill>
                <a:latin typeface="Averta"/>
                <a:ea typeface="Averta"/>
                <a:cs typeface="Averta"/>
                <a:sym typeface="Averta"/>
              </a:defRPr>
            </a:pPr>
            <a:endParaRPr kumimoji="0" sz="1900" b="0" i="0" u="none" strike="noStrike" kern="0" cap="none" spc="0" normalizeH="0" baseline="0" noProof="0" dirty="0">
              <a:ln>
                <a:noFill/>
              </a:ln>
              <a:solidFill>
                <a:srgbClr val="53585F"/>
              </a:solidFill>
              <a:effectLst/>
              <a:uLnTx/>
              <a:uFillTx/>
              <a:latin typeface="Averta"/>
              <a:ea typeface="Arial" charset="0"/>
              <a:sym typeface="Averta"/>
            </a:endParaRPr>
          </a:p>
        </p:txBody>
      </p:sp>
      <p:grpSp>
        <p:nvGrpSpPr>
          <p:cNvPr id="16391" name="Group 174"/>
          <p:cNvGrpSpPr>
            <a:grpSpLocks/>
          </p:cNvGrpSpPr>
          <p:nvPr/>
        </p:nvGrpSpPr>
        <p:grpSpPr bwMode="auto">
          <a:xfrm>
            <a:off x="847182" y="3947190"/>
            <a:ext cx="549275" cy="549275"/>
            <a:chOff x="0" y="0"/>
            <a:chExt cx="549208" cy="549208"/>
          </a:xfrm>
          <a:solidFill>
            <a:srgbClr val="FF6699"/>
          </a:solidFill>
        </p:grpSpPr>
        <p:sp>
          <p:nvSpPr>
            <p:cNvPr id="16393" name="Shape 172"/>
            <p:cNvSpPr>
              <a:spLocks noChangeArrowheads="1"/>
            </p:cNvSpPr>
            <p:nvPr/>
          </p:nvSpPr>
          <p:spPr bwMode="auto">
            <a:xfrm>
              <a:off x="0" y="0"/>
              <a:ext cx="549209" cy="549209"/>
            </a:xfrm>
            <a:prstGeom prst="rect">
              <a:avLst/>
            </a:prstGeom>
            <a:grpFill/>
            <a:ln w="12700">
              <a:noFill/>
              <a:miter lim="400000"/>
              <a:headEnd/>
              <a:tailEnd/>
            </a:ln>
          </p:spPr>
          <p:txBody>
            <a:bodyPr lIns="50800" tIns="50800" rIns="50800" bIns="50800" anchor="ctr"/>
            <a:lstStyle/>
            <a:p>
              <a:pPr marL="0" marR="0" lvl="0" indent="0" algn="ctr" defTabSz="584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Light"/>
                <a:cs typeface="Helvetica Light"/>
                <a:sym typeface="Helvetica Light"/>
              </a:endParaRPr>
            </a:p>
          </p:txBody>
        </p:sp>
        <p:sp>
          <p:nvSpPr>
            <p:cNvPr id="16394" name="Shape 173"/>
            <p:cNvSpPr>
              <a:spLocks noChangeArrowheads="1"/>
            </p:cNvSpPr>
            <p:nvPr/>
          </p:nvSpPr>
          <p:spPr bwMode="auto">
            <a:xfrm>
              <a:off x="91504" y="0"/>
              <a:ext cx="366201" cy="549209"/>
            </a:xfrm>
            <a:prstGeom prst="rect">
              <a:avLst/>
            </a:prstGeom>
            <a:grpFill/>
            <a:ln w="12700">
              <a:noFill/>
              <a:miter lim="400000"/>
              <a:headEnd/>
              <a:tailEnd/>
            </a:ln>
          </p:spPr>
          <p:txBody>
            <a:bodyPr lIns="50800" tIns="50800" rIns="50800" bIns="50800" anchor="ctr"/>
            <a:lstStyle/>
            <a:p>
              <a:pPr marL="0" marR="0" lvl="0" indent="0" algn="ctr" defTabSz="584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23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cs typeface="Arial" charset="0"/>
                  <a:sym typeface="Averta-Semibold"/>
                </a:rPr>
                <a:t>2</a:t>
              </a:r>
            </a:p>
          </p:txBody>
        </p:sp>
      </p:grpSp>
      <p:sp>
        <p:nvSpPr>
          <p:cNvPr id="175" name="Shape 175"/>
          <p:cNvSpPr/>
          <p:nvPr/>
        </p:nvSpPr>
        <p:spPr>
          <a:xfrm>
            <a:off x="1571026" y="4115807"/>
            <a:ext cx="8954675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/>
          </a:extLst>
        </p:spPr>
        <p:txBody>
          <a:bodyPr wrap="square" lIns="50800" tIns="50800" rIns="50800" bIns="50800">
            <a:spAutoFit/>
          </a:bodyPr>
          <a:lstStyle/>
          <a:p>
            <a:pPr marL="333375" marR="0" lvl="0" indent="-333375" algn="l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51000"/>
              <a:buFontTx/>
              <a:buChar char="•"/>
              <a:tabLst/>
              <a:defRPr sz="25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endParaRPr kumimoji="0" sz="2500" b="0" i="0" u="none" strike="noStrike" kern="0" cap="none" spc="0" normalizeH="0" baseline="0" noProof="0" dirty="0">
              <a:ln>
                <a:noFill/>
              </a:ln>
              <a:solidFill>
                <a:srgbClr val="53585F"/>
              </a:solidFill>
              <a:effectLst/>
              <a:uLnTx/>
              <a:uFillTx/>
              <a:latin typeface="Averta-Regular"/>
              <a:ea typeface="Arial" charset="0"/>
              <a:cs typeface="Averta-Regular"/>
              <a:sym typeface="Averta"/>
            </a:endParaRPr>
          </a:p>
        </p:txBody>
      </p:sp>
      <p:sp>
        <p:nvSpPr>
          <p:cNvPr id="14" name="Shape 168"/>
          <p:cNvSpPr>
            <a:spLocks noChangeArrowheads="1"/>
          </p:cNvSpPr>
          <p:nvPr/>
        </p:nvSpPr>
        <p:spPr bwMode="auto">
          <a:xfrm>
            <a:off x="868363" y="5179216"/>
            <a:ext cx="549276" cy="54927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pPr marL="0" marR="0" lvl="0" indent="0" algn="ctr" defTabSz="584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Light"/>
                <a:cs typeface="Helvetica Light"/>
                <a:sym typeface="Helvetica Light"/>
              </a:rPr>
              <a:t>3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Light"/>
              <a:cs typeface="Helvetica Light"/>
              <a:sym typeface="Helvetica Light"/>
            </a:endParaRPr>
          </a:p>
        </p:txBody>
      </p:sp>
      <p:sp>
        <p:nvSpPr>
          <p:cNvPr id="15" name="Shape 175"/>
          <p:cNvSpPr/>
          <p:nvPr/>
        </p:nvSpPr>
        <p:spPr>
          <a:xfrm>
            <a:off x="1566863" y="6032105"/>
            <a:ext cx="9738446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/>
          </a:extLst>
        </p:spPr>
        <p:txBody>
          <a:bodyPr wrap="square" lIns="50800" tIns="50800" rIns="50800" bIns="50800">
            <a:spAutoFit/>
          </a:bodyPr>
          <a:lstStyle/>
          <a:p>
            <a:pPr marL="333375" marR="0" lvl="0" indent="-333375" algn="l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51000"/>
              <a:buFontTx/>
              <a:buChar char="•"/>
              <a:tabLst/>
              <a:defRPr sz="25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endParaRPr kumimoji="0" sz="2500" b="0" i="0" u="none" strike="noStrike" kern="0" cap="none" spc="0" normalizeH="0" baseline="0" noProof="0" dirty="0">
              <a:ln>
                <a:noFill/>
              </a:ln>
              <a:solidFill>
                <a:srgbClr val="53585F"/>
              </a:solidFill>
              <a:effectLst/>
              <a:uLnTx/>
              <a:uFillTx/>
              <a:latin typeface="Averta-Regular"/>
              <a:ea typeface="Arial" charset="0"/>
              <a:cs typeface="Averta-Regular"/>
              <a:sym typeface="Averta"/>
            </a:endParaRPr>
          </a:p>
        </p:txBody>
      </p:sp>
      <p:sp>
        <p:nvSpPr>
          <p:cNvPr id="17" name="Shape 168"/>
          <p:cNvSpPr>
            <a:spLocks noChangeArrowheads="1"/>
          </p:cNvSpPr>
          <p:nvPr/>
        </p:nvSpPr>
        <p:spPr bwMode="auto">
          <a:xfrm>
            <a:off x="849925" y="6569212"/>
            <a:ext cx="549276" cy="549276"/>
          </a:xfrm>
          <a:prstGeom prst="rect">
            <a:avLst/>
          </a:prstGeom>
          <a:solidFill>
            <a:schemeClr val="accent3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pPr marL="0" marR="0" lvl="0" indent="0" algn="ctr" defTabSz="584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Light"/>
                <a:cs typeface="Helvetica Light"/>
                <a:sym typeface="Helvetica Light"/>
              </a:rPr>
              <a:t>4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0" y="2629354"/>
            <a:ext cx="12524110" cy="96436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  <a:sym typeface="Helvetica Light"/>
            </a:endParaRPr>
          </a:p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srgbClr val="53585F"/>
                </a:solidFill>
                <a:effectLst/>
                <a:uLnTx/>
                <a:uFillTx/>
                <a:latin typeface="Calibri" panose="020F0502020204030204" pitchFamily="34" charset="0"/>
                <a:ea typeface="Arial" charset="0"/>
                <a:cs typeface="Calibri" panose="020F0502020204030204" pitchFamily="34" charset="0"/>
                <a:sym typeface="Helvetica Light"/>
              </a:rPr>
              <a:t>Gestion du projet doctoral </a:t>
            </a:r>
            <a:r>
              <a:rPr kumimoji="0" lang="fr-FR" sz="2800" b="0" i="0" u="none" strike="noStrike" kern="0" cap="none" spc="0" normalizeH="0" baseline="0" noProof="0" dirty="0">
                <a:ln>
                  <a:noFill/>
                </a:ln>
                <a:solidFill>
                  <a:srgbClr val="53585F"/>
                </a:solidFill>
                <a:effectLst/>
                <a:uLnTx/>
                <a:uFillTx/>
                <a:latin typeface="Calibri" panose="020F0502020204030204" pitchFamily="34" charset="0"/>
                <a:ea typeface="Arial" charset="0"/>
                <a:cs typeface="Calibri" panose="020F0502020204030204" pitchFamily="34" charset="0"/>
                <a:sym typeface="Helvetica Light"/>
              </a:rPr>
              <a:t>(méthodologie, gestion du temps, etc.) 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1074872" y="3524201"/>
            <a:ext cx="11653701" cy="139525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  <a:sym typeface="Helvetica Light"/>
            </a:endParaRPr>
          </a:p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srgbClr val="53585F"/>
                </a:solidFill>
                <a:effectLst/>
                <a:uLnTx/>
                <a:uFillTx/>
                <a:latin typeface="Calibri" panose="020F0502020204030204" pitchFamily="34" charset="0"/>
                <a:ea typeface="Arial" charset="0"/>
                <a:cs typeface="Calibri" panose="020F0502020204030204" pitchFamily="34" charset="0"/>
                <a:sym typeface="Helvetica Light"/>
              </a:rPr>
              <a:t>Penser sa poursuite de carrière </a:t>
            </a:r>
            <a:r>
              <a:rPr kumimoji="0" lang="fr-FR" sz="2800" b="0" i="0" u="none" strike="noStrike" kern="0" cap="none" spc="0" normalizeH="0" baseline="0" noProof="0" dirty="0">
                <a:ln>
                  <a:noFill/>
                </a:ln>
                <a:solidFill>
                  <a:srgbClr val="53585F"/>
                </a:solidFill>
                <a:effectLst/>
                <a:uLnTx/>
                <a:uFillTx/>
                <a:latin typeface="Calibri" panose="020F0502020204030204" pitchFamily="34" charset="0"/>
                <a:ea typeface="Arial" charset="0"/>
                <a:cs typeface="Calibri" panose="020F0502020204030204" pitchFamily="34" charset="0"/>
                <a:sym typeface="Helvetica Light"/>
              </a:rPr>
              <a:t>(Projet professionnel &amp; outils de recherche d’emploi ; se préparer à la variété des carrières des docteurs)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593201" y="4740451"/>
            <a:ext cx="11566025" cy="139525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  <a:sym typeface="Helvetica Light"/>
            </a:endParaRPr>
          </a:p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srgbClr val="53585F"/>
                </a:solidFill>
                <a:effectLst/>
                <a:uLnTx/>
                <a:uFillTx/>
                <a:latin typeface="Calibri" panose="020F0502020204030204" pitchFamily="34" charset="0"/>
                <a:ea typeface="Arial" charset="0"/>
                <a:cs typeface="Calibri" panose="020F0502020204030204" pitchFamily="34" charset="0"/>
                <a:sym typeface="Helvetica Light"/>
              </a:rPr>
              <a:t>Outils pour la Recherche &amp; l’Enseignement </a:t>
            </a:r>
            <a:r>
              <a:rPr kumimoji="0" lang="fr-FR" sz="2800" b="0" i="0" u="none" strike="noStrike" kern="0" cap="none" spc="0" normalizeH="0" baseline="0" noProof="0" dirty="0">
                <a:ln>
                  <a:noFill/>
                </a:ln>
                <a:solidFill>
                  <a:srgbClr val="53585F"/>
                </a:solidFill>
                <a:effectLst/>
                <a:uLnTx/>
                <a:uFillTx/>
                <a:latin typeface="Calibri" panose="020F0502020204030204" pitchFamily="34" charset="0"/>
                <a:ea typeface="Arial" charset="0"/>
                <a:cs typeface="Calibri" panose="020F0502020204030204" pitchFamily="34" charset="0"/>
                <a:sym typeface="Helvetica Light"/>
              </a:rPr>
              <a:t>(accéder à la recherche académique, se positionner comme </a:t>
            </a:r>
            <a:r>
              <a:rPr kumimoji="0" lang="fr-FR" sz="2800" b="0" i="0" u="none" strike="noStrike" kern="0" cap="none" spc="0" normalizeH="0" baseline="0" noProof="0" dirty="0" err="1">
                <a:ln>
                  <a:noFill/>
                </a:ln>
                <a:solidFill>
                  <a:srgbClr val="53585F"/>
                </a:solidFill>
                <a:effectLst/>
                <a:uLnTx/>
                <a:uFillTx/>
                <a:latin typeface="Calibri" panose="020F0502020204030204" pitchFamily="34" charset="0"/>
                <a:ea typeface="Arial" charset="0"/>
                <a:cs typeface="Calibri" panose="020F0502020204030204" pitchFamily="34" charset="0"/>
                <a:sym typeface="Helvetica Light"/>
              </a:rPr>
              <a:t>enseignant.e</a:t>
            </a:r>
            <a:r>
              <a:rPr kumimoji="0" lang="fr-FR" sz="2800" b="0" i="0" u="none" strike="noStrike" kern="0" cap="none" spc="0" normalizeH="0" baseline="0" noProof="0" dirty="0">
                <a:ln>
                  <a:noFill/>
                </a:ln>
                <a:solidFill>
                  <a:srgbClr val="53585F"/>
                </a:solidFill>
                <a:effectLst/>
                <a:uLnTx/>
                <a:uFillTx/>
                <a:latin typeface="Calibri" panose="020F0502020204030204" pitchFamily="34" charset="0"/>
                <a:ea typeface="Arial" charset="0"/>
                <a:cs typeface="Calibri" panose="020F0502020204030204" pitchFamily="34" charset="0"/>
                <a:sym typeface="Helvetica Light"/>
              </a:rPr>
              <a:t>, </a:t>
            </a:r>
            <a:r>
              <a:rPr kumimoji="0" lang="fr-FR" sz="2800" b="0" i="0" u="none" strike="noStrike" kern="0" cap="none" spc="0" normalizeH="0" baseline="0" noProof="0" dirty="0" err="1">
                <a:ln>
                  <a:noFill/>
                </a:ln>
                <a:solidFill>
                  <a:srgbClr val="53585F"/>
                </a:solidFill>
                <a:effectLst/>
                <a:uLnTx/>
                <a:uFillTx/>
                <a:latin typeface="Calibri" panose="020F0502020204030204" pitchFamily="34" charset="0"/>
                <a:ea typeface="Arial" charset="0"/>
                <a:cs typeface="Calibri" panose="020F0502020204030204" pitchFamily="34" charset="0"/>
                <a:sym typeface="Helvetica Light"/>
              </a:rPr>
              <a:t>etc</a:t>
            </a:r>
            <a:r>
              <a:rPr kumimoji="0" lang="fr-FR" sz="2800" b="0" i="0" u="none" strike="noStrike" kern="0" cap="none" spc="0" normalizeH="0" baseline="0" noProof="0" dirty="0">
                <a:ln>
                  <a:noFill/>
                </a:ln>
                <a:solidFill>
                  <a:srgbClr val="53585F"/>
                </a:solidFill>
                <a:effectLst/>
                <a:uLnTx/>
                <a:uFillTx/>
                <a:latin typeface="Calibri" panose="020F0502020204030204" pitchFamily="34" charset="0"/>
                <a:ea typeface="Arial" charset="0"/>
                <a:cs typeface="Calibri" panose="020F0502020204030204" pitchFamily="34" charset="0"/>
                <a:sym typeface="Helvetica Light"/>
              </a:rPr>
              <a:t>)</a:t>
            </a:r>
          </a:p>
        </p:txBody>
      </p:sp>
      <p:sp>
        <p:nvSpPr>
          <p:cNvPr id="23" name="ZoneTexte 22"/>
          <p:cNvSpPr txBox="1"/>
          <p:nvPr/>
        </p:nvSpPr>
        <p:spPr>
          <a:xfrm>
            <a:off x="1396458" y="6094972"/>
            <a:ext cx="11587160" cy="139525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  <a:sym typeface="Helvetica Light"/>
            </a:endParaRPr>
          </a:p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srgbClr val="53585F"/>
                </a:solidFill>
                <a:effectLst/>
                <a:uLnTx/>
                <a:uFillTx/>
                <a:latin typeface="Calibri" panose="020F0502020204030204" pitchFamily="34" charset="0"/>
                <a:ea typeface="Arial" charset="0"/>
                <a:cs typeface="Calibri" panose="020F0502020204030204" pitchFamily="34" charset="0"/>
                <a:sym typeface="Helvetica Light"/>
              </a:rPr>
              <a:t>Développement </a:t>
            </a:r>
            <a:r>
              <a:rPr kumimoji="0" lang="fr-FR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53585F"/>
                </a:solidFill>
                <a:effectLst/>
                <a:uLnTx/>
                <a:uFillTx/>
                <a:latin typeface="Calibri" panose="020F0502020204030204" pitchFamily="34" charset="0"/>
                <a:ea typeface="Arial" charset="0"/>
                <a:cs typeface="Calibri" panose="020F0502020204030204" pitchFamily="34" charset="0"/>
                <a:sym typeface="Helvetica Light"/>
              </a:rPr>
              <a:t>des compétences personnelles &amp; interpersonnelles </a:t>
            </a:r>
            <a:r>
              <a:rPr kumimoji="0" lang="fr-FR" sz="2800" b="0" i="0" u="none" strike="noStrike" kern="0" cap="none" spc="0" normalizeH="0" baseline="0" noProof="0" dirty="0">
                <a:ln>
                  <a:noFill/>
                </a:ln>
                <a:solidFill>
                  <a:srgbClr val="53585F"/>
                </a:solidFill>
                <a:effectLst/>
                <a:uLnTx/>
                <a:uFillTx/>
                <a:latin typeface="Calibri" panose="020F0502020204030204" pitchFamily="34" charset="0"/>
                <a:ea typeface="Arial" charset="0"/>
                <a:cs typeface="Calibri" panose="020F0502020204030204" pitchFamily="34" charset="0"/>
                <a:sym typeface="Helvetica Light"/>
              </a:rPr>
              <a:t>(Mieux se connaître, prise de parole en public, gestion du stress, etc.)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-1171549" y="1949961"/>
            <a:ext cx="12176412" cy="53347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srgbClr val="53585F"/>
                </a:solidFill>
                <a:effectLst/>
                <a:uLnTx/>
                <a:uFillTx/>
                <a:latin typeface="Calibri" panose="020F0502020204030204" pitchFamily="34" charset="0"/>
                <a:ea typeface="Arial" charset="0"/>
                <a:cs typeface="Calibri" panose="020F0502020204030204" pitchFamily="34" charset="0"/>
                <a:sym typeface="Helvetica Light"/>
              </a:rPr>
              <a:t>Structuration de l’offre des formations professionnelles : 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83333" y="8196186"/>
            <a:ext cx="11495315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584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500" b="1" i="0" u="none" strike="noStrike" kern="0" cap="none" spc="0" normalizeH="0" baseline="0" noProof="0" dirty="0">
                <a:ln>
                  <a:noFill/>
                </a:ln>
                <a:solidFill>
                  <a:srgbClr val="53585F"/>
                </a:solidFill>
                <a:effectLst/>
                <a:uLnTx/>
                <a:uFillTx/>
                <a:latin typeface="Averta-Regular"/>
                <a:ea typeface="Arial" charset="0"/>
                <a:cs typeface="Averta-Regular"/>
                <a:sym typeface="Helvetica Light"/>
              </a:rPr>
              <a:t>Toutes les formations sont disponibles sur </a:t>
            </a:r>
            <a:r>
              <a:rPr kumimoji="0" lang="fr-FR" sz="2500" b="1" i="0" u="none" strike="noStrike" kern="0" cap="none" spc="0" normalizeH="0" baseline="0" noProof="0" dirty="0" smtClean="0">
                <a:ln>
                  <a:noFill/>
                </a:ln>
                <a:solidFill>
                  <a:srgbClr val="53585F"/>
                </a:solidFill>
                <a:effectLst/>
                <a:uLnTx/>
                <a:uFillTx/>
                <a:latin typeface="Averta-Regular"/>
                <a:ea typeface="Arial" charset="0"/>
                <a:cs typeface="Averta-Regular"/>
                <a:sym typeface="Helvetica Light"/>
              </a:rPr>
              <a:t>:</a:t>
            </a:r>
            <a:endParaRPr kumimoji="0" lang="fr-FR" sz="2500" b="1" i="0" u="none" strike="noStrike" kern="0" cap="none" spc="0" normalizeH="0" baseline="0" noProof="0" dirty="0">
              <a:ln>
                <a:noFill/>
              </a:ln>
              <a:solidFill>
                <a:srgbClr val="53585F"/>
              </a:solidFill>
              <a:effectLst/>
              <a:uLnTx/>
              <a:uFillTx/>
              <a:latin typeface="Averta-Regular"/>
              <a:ea typeface="Arial" charset="0"/>
              <a:cs typeface="Averta-Regular"/>
              <a:sym typeface="Helvetica Light"/>
            </a:endParaRPr>
          </a:p>
          <a:p>
            <a:pPr marL="0" marR="0" lvl="0" indent="0" algn="ctr" defTabSz="584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500" b="1" i="0" u="none" strike="noStrike" kern="1200" cap="none" spc="0" normalizeH="0" baseline="0" noProof="0" dirty="0">
                <a:ln>
                  <a:noFill/>
                </a:ln>
                <a:solidFill>
                  <a:srgbClr val="D8232A"/>
                </a:solidFill>
                <a:effectLst/>
                <a:uLnTx/>
                <a:uFillTx/>
                <a:latin typeface="Arial" charset="0"/>
                <a:cs typeface="Arial" charset="0"/>
                <a:sym typeface="Helvetica Light"/>
              </a:rPr>
              <a:t>https://formationdoctorale.parisnanterre.fr/</a:t>
            </a:r>
          </a:p>
        </p:txBody>
      </p:sp>
    </p:spTree>
    <p:extLst>
      <p:ext uri="{BB962C8B-B14F-4D97-AF65-F5344CB8AC3E}">
        <p14:creationId xmlns:p14="http://schemas.microsoft.com/office/powerpoint/2010/main" val="363126930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Override1.xml><?xml version="1.0" encoding="utf-8"?>
<a:themeOverride xmlns:a="http://schemas.openxmlformats.org/drawingml/2006/main">
  <a:clrScheme name="White">
    <a:dk1>
      <a:srgbClr val="000000"/>
    </a:dk1>
    <a:lt1>
      <a:srgbClr val="FFFFFF"/>
    </a:lt1>
    <a:dk2>
      <a:srgbClr val="53585F"/>
    </a:dk2>
    <a:lt2>
      <a:srgbClr val="DCDEE0"/>
    </a:lt2>
    <a:accent1>
      <a:srgbClr val="0365C0"/>
    </a:accent1>
    <a:accent2>
      <a:srgbClr val="00882B"/>
    </a:accent2>
    <a:accent3>
      <a:srgbClr val="DCBD23"/>
    </a:accent3>
    <a:accent4>
      <a:srgbClr val="DE6A10"/>
    </a:accent4>
    <a:accent5>
      <a:srgbClr val="C82506"/>
    </a:accent5>
    <a:accent6>
      <a:srgbClr val="773F9B"/>
    </a:accent6>
    <a:hlink>
      <a:srgbClr val="0000FF"/>
    </a:hlink>
    <a:folHlink>
      <a:srgbClr val="FF00FF"/>
    </a:folHlink>
  </a:clrScheme>
</a:themeOverride>
</file>

<file path=ppt/theme/themeOverride2.xml><?xml version="1.0" encoding="utf-8"?>
<a:themeOverride xmlns:a="http://schemas.openxmlformats.org/drawingml/2006/main">
  <a:clrScheme name="White">
    <a:dk1>
      <a:srgbClr val="000000"/>
    </a:dk1>
    <a:lt1>
      <a:srgbClr val="FFFFFF"/>
    </a:lt1>
    <a:dk2>
      <a:srgbClr val="53585F"/>
    </a:dk2>
    <a:lt2>
      <a:srgbClr val="DCDEE0"/>
    </a:lt2>
    <a:accent1>
      <a:srgbClr val="0365C0"/>
    </a:accent1>
    <a:accent2>
      <a:srgbClr val="00882B"/>
    </a:accent2>
    <a:accent3>
      <a:srgbClr val="DCBD23"/>
    </a:accent3>
    <a:accent4>
      <a:srgbClr val="DE6A10"/>
    </a:accent4>
    <a:accent5>
      <a:srgbClr val="C82506"/>
    </a:accent5>
    <a:accent6>
      <a:srgbClr val="773F9B"/>
    </a:accent6>
    <a:hlink>
      <a:srgbClr val="0000FF"/>
    </a:hlink>
    <a:folHlink>
      <a:srgbClr val="FF00F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1370</TotalTime>
  <Words>997</Words>
  <Application>Microsoft Office PowerPoint</Application>
  <PresentationFormat>Personnalisé</PresentationFormat>
  <Paragraphs>143</Paragraphs>
  <Slides>18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9" baseType="lpstr">
      <vt:lpstr>Arial</vt:lpstr>
      <vt:lpstr>Averta</vt:lpstr>
      <vt:lpstr>Averta-Regular</vt:lpstr>
      <vt:lpstr>Averta-Semibold</vt:lpstr>
      <vt:lpstr>Calibri</vt:lpstr>
      <vt:lpstr>Helvetica</vt:lpstr>
      <vt:lpstr>Helvetica Light</vt:lpstr>
      <vt:lpstr>Helvetica Neue</vt:lpstr>
      <vt:lpstr>Times New Roman</vt:lpstr>
      <vt:lpstr>Wingdings</vt:lpstr>
      <vt:lpstr>White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Marina Fournier</dc:creator>
  <cp:lastModifiedBy>Fournier Marina</cp:lastModifiedBy>
  <cp:revision>87</cp:revision>
  <cp:lastPrinted>2017-01-23T15:11:16Z</cp:lastPrinted>
  <dcterms:modified xsi:type="dcterms:W3CDTF">2022-11-29T15:09:40Z</dcterms:modified>
</cp:coreProperties>
</file>