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80" r:id="rId2"/>
    <p:sldId id="343" r:id="rId3"/>
    <p:sldId id="385" r:id="rId4"/>
    <p:sldId id="344" r:id="rId5"/>
    <p:sldId id="386" r:id="rId6"/>
    <p:sldId id="383" r:id="rId7"/>
    <p:sldId id="382" r:id="rId8"/>
    <p:sldId id="351" r:id="rId9"/>
    <p:sldId id="373" r:id="rId10"/>
    <p:sldId id="375" r:id="rId11"/>
    <p:sldId id="364" r:id="rId12"/>
    <p:sldId id="340" r:id="rId13"/>
    <p:sldId id="376" r:id="rId14"/>
    <p:sldId id="387" r:id="rId15"/>
    <p:sldId id="377" r:id="rId16"/>
    <p:sldId id="378" r:id="rId17"/>
    <p:sldId id="379" r:id="rId18"/>
    <p:sldId id="381" r:id="rId19"/>
    <p:sldId id="389" r:id="rId20"/>
    <p:sldId id="390" r:id="rId21"/>
    <p:sldId id="388" r:id="rId22"/>
    <p:sldId id="384" r:id="rId23"/>
  </p:sldIdLst>
  <p:sldSz cx="15124113" cy="10688638"/>
  <p:notesSz cx="7099300" cy="10234613"/>
  <p:defaultText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4">
          <p15:clr>
            <a:srgbClr val="A4A3A4"/>
          </p15:clr>
        </p15:guide>
        <p15:guide id="2" pos="3367">
          <p15:clr>
            <a:srgbClr val="A4A3A4"/>
          </p15:clr>
        </p15:guide>
        <p15:guide id="3" orient="horz" pos="3367">
          <p15:clr>
            <a:srgbClr val="A4A3A4"/>
          </p15:clr>
        </p15:guide>
        <p15:guide id="4" pos="476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Microsoft Office" initials="UMO" lastIdx="8" clrIdx="0"/>
  <p:cmAuthor id="2" name="Marin Christine"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7" autoAdjust="0"/>
    <p:restoredTop sz="86379" autoAdjust="0"/>
  </p:normalViewPr>
  <p:slideViewPr>
    <p:cSldViewPr snapToGrid="0" snapToObjects="1">
      <p:cViewPr>
        <p:scale>
          <a:sx n="85" d="100"/>
          <a:sy n="85" d="100"/>
        </p:scale>
        <p:origin x="1456" y="1136"/>
      </p:cViewPr>
      <p:guideLst>
        <p:guide orient="horz" pos="4764"/>
        <p:guide pos="3367"/>
        <p:guide orient="horz" pos="3367"/>
        <p:guide pos="476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3816"/>
    </p:cViewPr>
  </p:sorterViewPr>
  <p:notesViewPr>
    <p:cSldViewPr snapToGrid="0" snapToObjects="1">
      <p:cViewPr varScale="1">
        <p:scale>
          <a:sx n="81" d="100"/>
          <a:sy n="81" d="100"/>
        </p:scale>
        <p:origin x="-402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04B8418-D62D-464B-BA22-535B6B1C67F5}"/>
              </a:ext>
            </a:extLst>
          </p:cNvPr>
          <p:cNvSpPr>
            <a:spLocks noGrp="1"/>
          </p:cNvSpPr>
          <p:nvPr>
            <p:ph type="hdr" sz="quarter"/>
          </p:nvPr>
        </p:nvSpPr>
        <p:spPr>
          <a:xfrm>
            <a:off x="3" y="1"/>
            <a:ext cx="3076363" cy="513508"/>
          </a:xfrm>
          <a:prstGeom prst="rect">
            <a:avLst/>
          </a:prstGeom>
        </p:spPr>
        <p:txBody>
          <a:bodyPr vert="horz" lIns="94759" tIns="47380" rIns="94759" bIns="4738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C3E98CF-2B72-364E-8E12-497CB6C5F17C}"/>
              </a:ext>
            </a:extLst>
          </p:cNvPr>
          <p:cNvSpPr>
            <a:spLocks noGrp="1"/>
          </p:cNvSpPr>
          <p:nvPr>
            <p:ph type="dt" sz="quarter" idx="1"/>
          </p:nvPr>
        </p:nvSpPr>
        <p:spPr>
          <a:xfrm>
            <a:off x="4021297" y="1"/>
            <a:ext cx="3076363" cy="513508"/>
          </a:xfrm>
          <a:prstGeom prst="rect">
            <a:avLst/>
          </a:prstGeom>
        </p:spPr>
        <p:txBody>
          <a:bodyPr vert="horz" lIns="94759" tIns="47380" rIns="94759" bIns="47380" rtlCol="0"/>
          <a:lstStyle>
            <a:lvl1pPr algn="r">
              <a:defRPr sz="1200"/>
            </a:lvl1pPr>
          </a:lstStyle>
          <a:p>
            <a:fld id="{567A4CD2-2ABC-D24E-9EB9-93992115233E}" type="datetimeFigureOut">
              <a:rPr lang="fr-FR" smtClean="0"/>
              <a:t>25/09/2023</a:t>
            </a:fld>
            <a:endParaRPr lang="fr-FR"/>
          </a:p>
        </p:txBody>
      </p:sp>
      <p:sp>
        <p:nvSpPr>
          <p:cNvPr id="4" name="Espace réservé du pied de page 3">
            <a:extLst>
              <a:ext uri="{FF2B5EF4-FFF2-40B4-BE49-F238E27FC236}">
                <a16:creationId xmlns:a16="http://schemas.microsoft.com/office/drawing/2014/main" id="{08482560-6537-DF45-920B-0DA853FF4E1F}"/>
              </a:ext>
            </a:extLst>
          </p:cNvPr>
          <p:cNvSpPr>
            <a:spLocks noGrp="1"/>
          </p:cNvSpPr>
          <p:nvPr>
            <p:ph type="ftr" sz="quarter" idx="2"/>
          </p:nvPr>
        </p:nvSpPr>
        <p:spPr>
          <a:xfrm>
            <a:off x="3" y="9721106"/>
            <a:ext cx="3076363" cy="513507"/>
          </a:xfrm>
          <a:prstGeom prst="rect">
            <a:avLst/>
          </a:prstGeom>
        </p:spPr>
        <p:txBody>
          <a:bodyPr vert="horz" lIns="94759" tIns="47380" rIns="94759" bIns="4738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D62B682-E2D9-2949-A28F-935D7EA4FF81}"/>
              </a:ext>
            </a:extLst>
          </p:cNvPr>
          <p:cNvSpPr>
            <a:spLocks noGrp="1"/>
          </p:cNvSpPr>
          <p:nvPr>
            <p:ph type="sldNum" sz="quarter" idx="3"/>
          </p:nvPr>
        </p:nvSpPr>
        <p:spPr>
          <a:xfrm>
            <a:off x="4021297" y="9721106"/>
            <a:ext cx="3076363" cy="513507"/>
          </a:xfrm>
          <a:prstGeom prst="rect">
            <a:avLst/>
          </a:prstGeom>
        </p:spPr>
        <p:txBody>
          <a:bodyPr vert="horz" lIns="94759" tIns="47380" rIns="94759" bIns="47380" rtlCol="0" anchor="b"/>
          <a:lstStyle>
            <a:lvl1pPr algn="r">
              <a:defRPr sz="1200"/>
            </a:lvl1pPr>
          </a:lstStyle>
          <a:p>
            <a:fld id="{559B8438-1ED4-C44C-A76A-915018239DE1}" type="slidenum">
              <a:rPr lang="fr-FR" smtClean="0"/>
              <a:t>‹N°›</a:t>
            </a:fld>
            <a:endParaRPr lang="fr-FR"/>
          </a:p>
        </p:txBody>
      </p:sp>
    </p:spTree>
    <p:extLst>
      <p:ext uri="{BB962C8B-B14F-4D97-AF65-F5344CB8AC3E}">
        <p14:creationId xmlns:p14="http://schemas.microsoft.com/office/powerpoint/2010/main" val="137932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3076363" cy="511730"/>
          </a:xfrm>
          <a:prstGeom prst="rect">
            <a:avLst/>
          </a:prstGeom>
        </p:spPr>
        <p:txBody>
          <a:bodyPr vert="horz" lIns="94759" tIns="47380" rIns="94759" bIns="47380" rtlCol="0"/>
          <a:lstStyle>
            <a:lvl1pPr algn="l">
              <a:defRPr sz="1200"/>
            </a:lvl1pPr>
          </a:lstStyle>
          <a:p>
            <a:endParaRPr lang="fr-FR"/>
          </a:p>
        </p:txBody>
      </p:sp>
      <p:sp>
        <p:nvSpPr>
          <p:cNvPr id="3" name="Espace réservé de la date 2"/>
          <p:cNvSpPr>
            <a:spLocks noGrp="1"/>
          </p:cNvSpPr>
          <p:nvPr>
            <p:ph type="dt" idx="1"/>
          </p:nvPr>
        </p:nvSpPr>
        <p:spPr>
          <a:xfrm>
            <a:off x="4021297" y="1"/>
            <a:ext cx="3076363" cy="511730"/>
          </a:xfrm>
          <a:prstGeom prst="rect">
            <a:avLst/>
          </a:prstGeom>
        </p:spPr>
        <p:txBody>
          <a:bodyPr vert="horz" lIns="94759" tIns="47380" rIns="94759" bIns="47380" rtlCol="0"/>
          <a:lstStyle>
            <a:lvl1pPr algn="r">
              <a:defRPr sz="1200"/>
            </a:lvl1pPr>
          </a:lstStyle>
          <a:p>
            <a:fld id="{493405A0-DDD1-B740-B748-FA6D64535A86}" type="datetimeFigureOut">
              <a:rPr lang="fr-FR" smtClean="0"/>
              <a:t>25/09/2023</a:t>
            </a:fld>
            <a:endParaRPr lang="fr-FR"/>
          </a:p>
        </p:txBody>
      </p:sp>
      <p:sp>
        <p:nvSpPr>
          <p:cNvPr id="4" name="Espace réservé de l'image des diapositives 3"/>
          <p:cNvSpPr>
            <a:spLocks noGrp="1" noRot="1" noChangeAspect="1"/>
          </p:cNvSpPr>
          <p:nvPr>
            <p:ph type="sldImg" idx="2"/>
          </p:nvPr>
        </p:nvSpPr>
        <p:spPr>
          <a:xfrm>
            <a:off x="833438" y="766763"/>
            <a:ext cx="5432425"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59" tIns="47380" rIns="94759" bIns="4738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721108"/>
            <a:ext cx="3076363" cy="511730"/>
          </a:xfrm>
          <a:prstGeom prst="rect">
            <a:avLst/>
          </a:prstGeom>
        </p:spPr>
        <p:txBody>
          <a:bodyPr vert="horz" lIns="94759" tIns="47380" rIns="94759" bIns="473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7" y="9721108"/>
            <a:ext cx="3076363" cy="511730"/>
          </a:xfrm>
          <a:prstGeom prst="rect">
            <a:avLst/>
          </a:prstGeom>
        </p:spPr>
        <p:txBody>
          <a:bodyPr vert="horz" lIns="94759" tIns="47380" rIns="94759" bIns="47380" rtlCol="0" anchor="b"/>
          <a:lstStyle>
            <a:lvl1pPr algn="r">
              <a:defRPr sz="1200"/>
            </a:lvl1pPr>
          </a:lstStyle>
          <a:p>
            <a:fld id="{7D825C05-07D8-6546-BB7B-4EA90E745164}" type="slidenum">
              <a:rPr lang="fr-FR" smtClean="0"/>
              <a:t>‹N°›</a:t>
            </a:fld>
            <a:endParaRPr lang="fr-FR"/>
          </a:p>
        </p:txBody>
      </p:sp>
    </p:spTree>
    <p:extLst>
      <p:ext uri="{BB962C8B-B14F-4D97-AF65-F5344CB8AC3E}">
        <p14:creationId xmlns:p14="http://schemas.microsoft.com/office/powerpoint/2010/main" val="4056537402"/>
      </p:ext>
    </p:extLst>
  </p:cSld>
  <p:clrMap bg1="lt1" tx1="dk1" bg2="lt2" tx2="dk2" accent1="accent1" accent2="accent2" accent3="accent3" accent4="accent4" accent5="accent5" accent6="accent6" hlink="hlink" folHlink="folHlink"/>
  <p:hf hdr="0" ftr="0" dt="0"/>
  <p:notesStyle>
    <a:lvl1pPr marL="0" algn="l" defTabSz="737464" rtl="0" eaLnBrk="1" latinLnBrk="0" hangingPunct="1">
      <a:defRPr sz="1900" kern="1200">
        <a:solidFill>
          <a:schemeClr val="tx1"/>
        </a:solidFill>
        <a:latin typeface="+mn-lt"/>
        <a:ea typeface="+mn-ea"/>
        <a:cs typeface="+mn-cs"/>
      </a:defRPr>
    </a:lvl1pPr>
    <a:lvl2pPr marL="737464" algn="l" defTabSz="737464" rtl="0" eaLnBrk="1" latinLnBrk="0" hangingPunct="1">
      <a:defRPr sz="1900" kern="1200">
        <a:solidFill>
          <a:schemeClr val="tx1"/>
        </a:solidFill>
        <a:latin typeface="+mn-lt"/>
        <a:ea typeface="+mn-ea"/>
        <a:cs typeface="+mn-cs"/>
      </a:defRPr>
    </a:lvl2pPr>
    <a:lvl3pPr marL="1474927" algn="l" defTabSz="737464" rtl="0" eaLnBrk="1" latinLnBrk="0" hangingPunct="1">
      <a:defRPr sz="1900" kern="1200">
        <a:solidFill>
          <a:schemeClr val="tx1"/>
        </a:solidFill>
        <a:latin typeface="+mn-lt"/>
        <a:ea typeface="+mn-ea"/>
        <a:cs typeface="+mn-cs"/>
      </a:defRPr>
    </a:lvl3pPr>
    <a:lvl4pPr marL="2212391" algn="l" defTabSz="737464" rtl="0" eaLnBrk="1" latinLnBrk="0" hangingPunct="1">
      <a:defRPr sz="1900" kern="1200">
        <a:solidFill>
          <a:schemeClr val="tx1"/>
        </a:solidFill>
        <a:latin typeface="+mn-lt"/>
        <a:ea typeface="+mn-ea"/>
        <a:cs typeface="+mn-cs"/>
      </a:defRPr>
    </a:lvl4pPr>
    <a:lvl5pPr marL="2949854" algn="l" defTabSz="737464" rtl="0" eaLnBrk="1" latinLnBrk="0" hangingPunct="1">
      <a:defRPr sz="1900" kern="1200">
        <a:solidFill>
          <a:schemeClr val="tx1"/>
        </a:solidFill>
        <a:latin typeface="+mn-lt"/>
        <a:ea typeface="+mn-ea"/>
        <a:cs typeface="+mn-cs"/>
      </a:defRPr>
    </a:lvl5pPr>
    <a:lvl6pPr marL="3687318" algn="l" defTabSz="737464" rtl="0" eaLnBrk="1" latinLnBrk="0" hangingPunct="1">
      <a:defRPr sz="1900" kern="1200">
        <a:solidFill>
          <a:schemeClr val="tx1"/>
        </a:solidFill>
        <a:latin typeface="+mn-lt"/>
        <a:ea typeface="+mn-ea"/>
        <a:cs typeface="+mn-cs"/>
      </a:defRPr>
    </a:lvl6pPr>
    <a:lvl7pPr marL="4424782" algn="l" defTabSz="737464" rtl="0" eaLnBrk="1" latinLnBrk="0" hangingPunct="1">
      <a:defRPr sz="1900" kern="1200">
        <a:solidFill>
          <a:schemeClr val="tx1"/>
        </a:solidFill>
        <a:latin typeface="+mn-lt"/>
        <a:ea typeface="+mn-ea"/>
        <a:cs typeface="+mn-cs"/>
      </a:defRPr>
    </a:lvl7pPr>
    <a:lvl8pPr marL="5162245" algn="l" defTabSz="737464" rtl="0" eaLnBrk="1" latinLnBrk="0" hangingPunct="1">
      <a:defRPr sz="1900" kern="1200">
        <a:solidFill>
          <a:schemeClr val="tx1"/>
        </a:solidFill>
        <a:latin typeface="+mn-lt"/>
        <a:ea typeface="+mn-ea"/>
        <a:cs typeface="+mn-cs"/>
      </a:defRPr>
    </a:lvl8pPr>
    <a:lvl9pPr marL="5899709" algn="l" defTabSz="73746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a:t>
            </a:fld>
            <a:endParaRPr lang="fr-FR"/>
          </a:p>
        </p:txBody>
      </p:sp>
    </p:spTree>
    <p:extLst>
      <p:ext uri="{BB962C8B-B14F-4D97-AF65-F5344CB8AC3E}">
        <p14:creationId xmlns:p14="http://schemas.microsoft.com/office/powerpoint/2010/main" val="32438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2</a:t>
            </a:fld>
            <a:endParaRPr lang="fr-FR"/>
          </a:p>
        </p:txBody>
      </p:sp>
    </p:spTree>
    <p:extLst>
      <p:ext uri="{BB962C8B-B14F-4D97-AF65-F5344CB8AC3E}">
        <p14:creationId xmlns:p14="http://schemas.microsoft.com/office/powerpoint/2010/main" val="26676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7</a:t>
            </a:fld>
            <a:endParaRPr lang="fr-FR"/>
          </a:p>
        </p:txBody>
      </p:sp>
    </p:spTree>
    <p:extLst>
      <p:ext uri="{BB962C8B-B14F-4D97-AF65-F5344CB8AC3E}">
        <p14:creationId xmlns:p14="http://schemas.microsoft.com/office/powerpoint/2010/main" val="186677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13</a:t>
            </a:fld>
            <a:endParaRPr lang="fr-FR"/>
          </a:p>
        </p:txBody>
      </p:sp>
    </p:spTree>
    <p:extLst>
      <p:ext uri="{BB962C8B-B14F-4D97-AF65-F5344CB8AC3E}">
        <p14:creationId xmlns:p14="http://schemas.microsoft.com/office/powerpoint/2010/main" val="4043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14</a:t>
            </a:fld>
            <a:endParaRPr lang="fr-FR"/>
          </a:p>
        </p:txBody>
      </p:sp>
    </p:spTree>
    <p:extLst>
      <p:ext uri="{BB962C8B-B14F-4D97-AF65-F5344CB8AC3E}">
        <p14:creationId xmlns:p14="http://schemas.microsoft.com/office/powerpoint/2010/main" val="295356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4309" y="3320406"/>
            <a:ext cx="12855496" cy="2291130"/>
          </a:xfrm>
        </p:spPr>
        <p:txBody>
          <a:bodyPr/>
          <a:lstStyle/>
          <a:p>
            <a:r>
              <a:rPr lang="fr-FR"/>
              <a:t>Cliquez et modifiez le titre</a:t>
            </a:r>
          </a:p>
        </p:txBody>
      </p:sp>
      <p:sp>
        <p:nvSpPr>
          <p:cNvPr id="3" name="Sous-titre 2"/>
          <p:cNvSpPr>
            <a:spLocks noGrp="1"/>
          </p:cNvSpPr>
          <p:nvPr>
            <p:ph type="subTitle" idx="1"/>
          </p:nvPr>
        </p:nvSpPr>
        <p:spPr>
          <a:xfrm>
            <a:off x="2268618" y="6056895"/>
            <a:ext cx="10586880" cy="2731541"/>
          </a:xfrm>
        </p:spPr>
        <p:txBody>
          <a:bodyPr/>
          <a:lstStyle>
            <a:lvl1pPr marL="0" indent="0" algn="ctr">
              <a:buNone/>
              <a:defRPr>
                <a:solidFill>
                  <a:schemeClr val="tx1">
                    <a:tint val="75000"/>
                  </a:schemeClr>
                </a:solidFill>
              </a:defRPr>
            </a:lvl1pPr>
            <a:lvl2pPr marL="737464" indent="0" algn="ctr">
              <a:buNone/>
              <a:defRPr>
                <a:solidFill>
                  <a:schemeClr val="tx1">
                    <a:tint val="75000"/>
                  </a:schemeClr>
                </a:solidFill>
              </a:defRPr>
            </a:lvl2pPr>
            <a:lvl3pPr marL="1474927" indent="0" algn="ctr">
              <a:buNone/>
              <a:defRPr>
                <a:solidFill>
                  <a:schemeClr val="tx1">
                    <a:tint val="75000"/>
                  </a:schemeClr>
                </a:solidFill>
              </a:defRPr>
            </a:lvl3pPr>
            <a:lvl4pPr marL="2212391" indent="0" algn="ctr">
              <a:buNone/>
              <a:defRPr>
                <a:solidFill>
                  <a:schemeClr val="tx1">
                    <a:tint val="75000"/>
                  </a:schemeClr>
                </a:solidFill>
              </a:defRPr>
            </a:lvl4pPr>
            <a:lvl5pPr marL="2949854" indent="0" algn="ctr">
              <a:buNone/>
              <a:defRPr>
                <a:solidFill>
                  <a:schemeClr val="tx1">
                    <a:tint val="75000"/>
                  </a:schemeClr>
                </a:solidFill>
              </a:defRPr>
            </a:lvl5pPr>
            <a:lvl6pPr marL="3687318" indent="0" algn="ctr">
              <a:buNone/>
              <a:defRPr>
                <a:solidFill>
                  <a:schemeClr val="tx1">
                    <a:tint val="75000"/>
                  </a:schemeClr>
                </a:solidFill>
              </a:defRPr>
            </a:lvl6pPr>
            <a:lvl7pPr marL="4424782" indent="0" algn="ctr">
              <a:buNone/>
              <a:defRPr>
                <a:solidFill>
                  <a:schemeClr val="tx1">
                    <a:tint val="75000"/>
                  </a:schemeClr>
                </a:solidFill>
              </a:defRPr>
            </a:lvl7pPr>
            <a:lvl8pPr marL="5162245" indent="0" algn="ctr">
              <a:buNone/>
              <a:defRPr>
                <a:solidFill>
                  <a:schemeClr val="tx1">
                    <a:tint val="75000"/>
                  </a:schemeClr>
                </a:solidFill>
              </a:defRPr>
            </a:lvl8pPr>
            <a:lvl9pPr marL="58997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8883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11927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64981" y="428042"/>
            <a:ext cx="3402926" cy="9119981"/>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756207" y="428042"/>
            <a:ext cx="9956708" cy="911998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222748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riangle rectangle 1"/>
          <p:cNvSpPr/>
          <p:nvPr userDrawn="1"/>
        </p:nvSpPr>
        <p:spPr>
          <a:xfrm>
            <a:off x="1" y="8254004"/>
            <a:ext cx="2150460" cy="2434634"/>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
        <p:nvSpPr>
          <p:cNvPr id="3" name="Triangle rectangle 2"/>
          <p:cNvSpPr/>
          <p:nvPr userDrawn="1"/>
        </p:nvSpPr>
        <p:spPr>
          <a:xfrm flipH="1">
            <a:off x="10586881" y="8550910"/>
            <a:ext cx="4537233" cy="2137728"/>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Tree>
    <p:extLst>
      <p:ext uri="{BB962C8B-B14F-4D97-AF65-F5344CB8AC3E}">
        <p14:creationId xmlns:p14="http://schemas.microsoft.com/office/powerpoint/2010/main" val="127221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880784" y="1"/>
            <a:ext cx="13251604" cy="10699948"/>
          </a:xfrm>
          <a:prstGeom prst="rect">
            <a:avLst/>
          </a:prstGeom>
        </p:spPr>
      </p:pic>
      <p:sp>
        <p:nvSpPr>
          <p:cNvPr id="12" name="Shape 143"/>
          <p:cNvSpPr/>
          <p:nvPr userDrawn="1"/>
        </p:nvSpPr>
        <p:spPr>
          <a:xfrm>
            <a:off x="0" y="5089828"/>
            <a:ext cx="16132387" cy="5598812"/>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44536" tIns="44536" rIns="44536" bIns="44536" anchor="ctr"/>
          <a:lstStyle/>
          <a:p>
            <a:pPr>
              <a:defRPr sz="2400"/>
            </a:pPr>
            <a:endParaRPr sz="2104"/>
          </a:p>
        </p:txBody>
      </p:sp>
      <p:sp>
        <p:nvSpPr>
          <p:cNvPr id="13" name="Shape 145"/>
          <p:cNvSpPr/>
          <p:nvPr userDrawn="1"/>
        </p:nvSpPr>
        <p:spPr>
          <a:xfrm>
            <a:off x="0" y="-8582"/>
            <a:ext cx="16132387" cy="1069722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44536" tIns="44536" rIns="44536" bIns="44536" anchor="ctr"/>
          <a:lstStyle/>
          <a:p>
            <a:pPr>
              <a:defRPr sz="2400">
                <a:solidFill>
                  <a:srgbClr val="FFFFFF"/>
                </a:solidFill>
              </a:defRPr>
            </a:pPr>
            <a:endParaRPr sz="2104"/>
          </a:p>
        </p:txBody>
      </p:sp>
    </p:spTree>
    <p:extLst>
      <p:ext uri="{BB962C8B-B14F-4D97-AF65-F5344CB8AC3E}">
        <p14:creationId xmlns:p14="http://schemas.microsoft.com/office/powerpoint/2010/main" val="304048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02084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701" y="6868441"/>
            <a:ext cx="12855496" cy="2122882"/>
          </a:xfrm>
        </p:spPr>
        <p:txBody>
          <a:bodyPr anchor="t"/>
          <a:lstStyle>
            <a:lvl1pPr algn="l">
              <a:defRPr sz="6500" b="1" cap="all"/>
            </a:lvl1pPr>
          </a:lstStyle>
          <a:p>
            <a:r>
              <a:rPr lang="fr-FR"/>
              <a:t>Cliquez et modifiez le titre</a:t>
            </a:r>
          </a:p>
        </p:txBody>
      </p:sp>
      <p:sp>
        <p:nvSpPr>
          <p:cNvPr id="3" name="Espace réservé du texte 2"/>
          <p:cNvSpPr>
            <a:spLocks noGrp="1"/>
          </p:cNvSpPr>
          <p:nvPr>
            <p:ph type="body" idx="1"/>
          </p:nvPr>
        </p:nvSpPr>
        <p:spPr>
          <a:xfrm>
            <a:off x="1194701" y="4530302"/>
            <a:ext cx="12855496" cy="2338139"/>
          </a:xfrm>
        </p:spPr>
        <p:txBody>
          <a:bodyPr anchor="b"/>
          <a:lstStyle>
            <a:lvl1pPr marL="0" indent="0">
              <a:buNone/>
              <a:defRPr sz="3200">
                <a:solidFill>
                  <a:schemeClr val="tx1">
                    <a:tint val="75000"/>
                  </a:schemeClr>
                </a:solidFill>
              </a:defRPr>
            </a:lvl1pPr>
            <a:lvl2pPr marL="737464" indent="0">
              <a:buNone/>
              <a:defRPr sz="2900">
                <a:solidFill>
                  <a:schemeClr val="tx1">
                    <a:tint val="75000"/>
                  </a:schemeClr>
                </a:solidFill>
              </a:defRPr>
            </a:lvl2pPr>
            <a:lvl3pPr marL="1474927" indent="0">
              <a:buNone/>
              <a:defRPr sz="2600">
                <a:solidFill>
                  <a:schemeClr val="tx1">
                    <a:tint val="75000"/>
                  </a:schemeClr>
                </a:solidFill>
              </a:defRPr>
            </a:lvl3pPr>
            <a:lvl4pPr marL="2212391" indent="0">
              <a:buNone/>
              <a:defRPr sz="2300">
                <a:solidFill>
                  <a:schemeClr val="tx1">
                    <a:tint val="75000"/>
                  </a:schemeClr>
                </a:solidFill>
              </a:defRPr>
            </a:lvl4pPr>
            <a:lvl5pPr marL="2949854" indent="0">
              <a:buNone/>
              <a:defRPr sz="2300">
                <a:solidFill>
                  <a:schemeClr val="tx1">
                    <a:tint val="75000"/>
                  </a:schemeClr>
                </a:solidFill>
              </a:defRPr>
            </a:lvl5pPr>
            <a:lvl6pPr marL="3687318" indent="0">
              <a:buNone/>
              <a:defRPr sz="2300">
                <a:solidFill>
                  <a:schemeClr val="tx1">
                    <a:tint val="75000"/>
                  </a:schemeClr>
                </a:solidFill>
              </a:defRPr>
            </a:lvl6pPr>
            <a:lvl7pPr marL="4424782" indent="0">
              <a:buNone/>
              <a:defRPr sz="2300">
                <a:solidFill>
                  <a:schemeClr val="tx1">
                    <a:tint val="75000"/>
                  </a:schemeClr>
                </a:solidFill>
              </a:defRPr>
            </a:lvl7pPr>
            <a:lvl8pPr marL="5162245" indent="0">
              <a:buNone/>
              <a:defRPr sz="2300">
                <a:solidFill>
                  <a:schemeClr val="tx1">
                    <a:tint val="75000"/>
                  </a:schemeClr>
                </a:solidFill>
              </a:defRPr>
            </a:lvl8pPr>
            <a:lvl9pPr marL="5899709" indent="0">
              <a:buNone/>
              <a:defRPr sz="23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6494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56207"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7688092"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16859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756206" y="2392574"/>
            <a:ext cx="6682443"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4" name="Espace réservé du contenu 3"/>
          <p:cNvSpPr>
            <a:spLocks noGrp="1"/>
          </p:cNvSpPr>
          <p:nvPr>
            <p:ph sz="half" idx="2"/>
          </p:nvPr>
        </p:nvSpPr>
        <p:spPr>
          <a:xfrm>
            <a:off x="756206" y="3389684"/>
            <a:ext cx="6682443"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7682840" y="2392574"/>
            <a:ext cx="6685067"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6" name="Espace réservé du contenu 5"/>
          <p:cNvSpPr>
            <a:spLocks noGrp="1"/>
          </p:cNvSpPr>
          <p:nvPr>
            <p:ph sz="quarter" idx="4"/>
          </p:nvPr>
        </p:nvSpPr>
        <p:spPr>
          <a:xfrm>
            <a:off x="7682840" y="3389684"/>
            <a:ext cx="6685067"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78108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92152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2302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6207" y="425567"/>
            <a:ext cx="4975729" cy="1811130"/>
          </a:xfrm>
        </p:spPr>
        <p:txBody>
          <a:bodyPr anchor="b"/>
          <a:lstStyle>
            <a:lvl1pPr algn="l">
              <a:defRPr sz="3200" b="1"/>
            </a:lvl1pPr>
          </a:lstStyle>
          <a:p>
            <a:r>
              <a:rPr lang="fr-FR"/>
              <a:t>Cliquez et modifiez le titre</a:t>
            </a:r>
          </a:p>
        </p:txBody>
      </p:sp>
      <p:sp>
        <p:nvSpPr>
          <p:cNvPr id="3" name="Espace réservé du contenu 2"/>
          <p:cNvSpPr>
            <a:spLocks noGrp="1"/>
          </p:cNvSpPr>
          <p:nvPr>
            <p:ph idx="1"/>
          </p:nvPr>
        </p:nvSpPr>
        <p:spPr>
          <a:xfrm>
            <a:off x="5913107" y="425567"/>
            <a:ext cx="8454800" cy="91224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56207" y="2236698"/>
            <a:ext cx="4975729" cy="7311326"/>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09860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4433" y="7482047"/>
            <a:ext cx="9074468" cy="883298"/>
          </a:xfrm>
        </p:spPr>
        <p:txBody>
          <a:bodyPr anchor="b"/>
          <a:lstStyle>
            <a:lvl1pPr algn="l">
              <a:defRPr sz="3200" b="1"/>
            </a:lvl1pPr>
          </a:lstStyle>
          <a:p>
            <a:r>
              <a:rPr lang="fr-FR"/>
              <a:t>Cliquez et modifiez le titre</a:t>
            </a:r>
          </a:p>
        </p:txBody>
      </p:sp>
      <p:sp>
        <p:nvSpPr>
          <p:cNvPr id="3" name="Espace réservé pour une image  2"/>
          <p:cNvSpPr>
            <a:spLocks noGrp="1"/>
          </p:cNvSpPr>
          <p:nvPr>
            <p:ph type="pic" idx="1"/>
          </p:nvPr>
        </p:nvSpPr>
        <p:spPr>
          <a:xfrm>
            <a:off x="2964433" y="955049"/>
            <a:ext cx="9074468" cy="6413183"/>
          </a:xfrm>
        </p:spPr>
        <p:txBody>
          <a:bodyPr/>
          <a:lstStyle>
            <a:lvl1pPr marL="0" indent="0">
              <a:buNone/>
              <a:defRPr sz="5200"/>
            </a:lvl1pPr>
            <a:lvl2pPr marL="737464" indent="0">
              <a:buNone/>
              <a:defRPr sz="4500"/>
            </a:lvl2pPr>
            <a:lvl3pPr marL="1474927" indent="0">
              <a:buNone/>
              <a:defRPr sz="3900"/>
            </a:lvl3pPr>
            <a:lvl4pPr marL="2212391" indent="0">
              <a:buNone/>
              <a:defRPr sz="3200"/>
            </a:lvl4pPr>
            <a:lvl5pPr marL="2949854" indent="0">
              <a:buNone/>
              <a:defRPr sz="3200"/>
            </a:lvl5pPr>
            <a:lvl6pPr marL="3687318" indent="0">
              <a:buNone/>
              <a:defRPr sz="3200"/>
            </a:lvl6pPr>
            <a:lvl7pPr marL="4424782" indent="0">
              <a:buNone/>
              <a:defRPr sz="3200"/>
            </a:lvl7pPr>
            <a:lvl8pPr marL="5162245" indent="0">
              <a:buNone/>
              <a:defRPr sz="3200"/>
            </a:lvl8pPr>
            <a:lvl9pPr marL="5899709" indent="0">
              <a:buNone/>
              <a:defRPr sz="3200"/>
            </a:lvl9pPr>
          </a:lstStyle>
          <a:p>
            <a:endParaRPr lang="fr-FR"/>
          </a:p>
        </p:txBody>
      </p:sp>
      <p:sp>
        <p:nvSpPr>
          <p:cNvPr id="4" name="Espace réservé du texte 3"/>
          <p:cNvSpPr>
            <a:spLocks noGrp="1"/>
          </p:cNvSpPr>
          <p:nvPr>
            <p:ph type="body" sz="half" idx="2"/>
          </p:nvPr>
        </p:nvSpPr>
        <p:spPr>
          <a:xfrm>
            <a:off x="2964433" y="8365344"/>
            <a:ext cx="9074468" cy="1254430"/>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96056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56206" y="428041"/>
            <a:ext cx="13611701" cy="1781440"/>
          </a:xfrm>
          <a:prstGeom prst="rect">
            <a:avLst/>
          </a:prstGeom>
        </p:spPr>
        <p:txBody>
          <a:bodyPr vert="horz" lIns="147493" tIns="73746" rIns="147493" bIns="73746" rtlCol="0" anchor="ctr">
            <a:normAutofit/>
          </a:bodyPr>
          <a:lstStyle/>
          <a:p>
            <a:r>
              <a:rPr lang="fr-FR"/>
              <a:t>Cliquez et modifiez le titre</a:t>
            </a:r>
          </a:p>
        </p:txBody>
      </p:sp>
      <p:sp>
        <p:nvSpPr>
          <p:cNvPr id="3" name="Espace réservé du texte 2"/>
          <p:cNvSpPr>
            <a:spLocks noGrp="1"/>
          </p:cNvSpPr>
          <p:nvPr>
            <p:ph type="body" idx="1"/>
          </p:nvPr>
        </p:nvSpPr>
        <p:spPr>
          <a:xfrm>
            <a:off x="756206" y="2494017"/>
            <a:ext cx="13611701" cy="7054007"/>
          </a:xfrm>
          <a:prstGeom prst="rect">
            <a:avLst/>
          </a:prstGeom>
        </p:spPr>
        <p:txBody>
          <a:bodyPr vert="horz" lIns="147493" tIns="73746" rIns="147493" bIns="7374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56206" y="9906785"/>
            <a:ext cx="3528960" cy="569071"/>
          </a:xfrm>
          <a:prstGeom prst="rect">
            <a:avLst/>
          </a:prstGeom>
        </p:spPr>
        <p:txBody>
          <a:bodyPr vert="horz" lIns="147493" tIns="73746" rIns="147493" bIns="73746" rtlCol="0" anchor="ctr"/>
          <a:lstStyle>
            <a:lvl1pPr algn="l">
              <a:defRPr sz="1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5167407" y="9906785"/>
            <a:ext cx="4789302" cy="569071"/>
          </a:xfrm>
          <a:prstGeom prst="rect">
            <a:avLst/>
          </a:prstGeom>
        </p:spPr>
        <p:txBody>
          <a:bodyPr vert="horz" lIns="147493" tIns="73746" rIns="147493" bIns="73746" rtlCol="0" anchor="ctr"/>
          <a:lstStyle>
            <a:lvl1pPr algn="ctr">
              <a:defRPr sz="1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838947" y="9906785"/>
            <a:ext cx="3528960" cy="569071"/>
          </a:xfrm>
          <a:prstGeom prst="rect">
            <a:avLst/>
          </a:prstGeom>
        </p:spPr>
        <p:txBody>
          <a:bodyPr vert="horz" lIns="147493" tIns="73746" rIns="147493" bIns="73746" rtlCol="0" anchor="ctr"/>
          <a:lstStyle>
            <a:lvl1pPr algn="r">
              <a:defRPr sz="1900">
                <a:solidFill>
                  <a:schemeClr val="tx1">
                    <a:tint val="75000"/>
                  </a:schemeClr>
                </a:solidFill>
              </a:defRPr>
            </a:lvl1pPr>
          </a:lstStyle>
          <a:p>
            <a:fld id="{E1332B8B-8813-EC42-91AA-A3F29244742E}" type="slidenum">
              <a:rPr lang="fr-FR" smtClean="0"/>
              <a:t>‹N°›</a:t>
            </a:fld>
            <a:endParaRPr lang="fr-FR"/>
          </a:p>
        </p:txBody>
      </p:sp>
    </p:spTree>
    <p:extLst>
      <p:ext uri="{BB962C8B-B14F-4D97-AF65-F5344CB8AC3E}">
        <p14:creationId xmlns:p14="http://schemas.microsoft.com/office/powerpoint/2010/main" val="127603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ctr" defTabSz="737464" rtl="0" eaLnBrk="1" latinLnBrk="0" hangingPunct="1">
        <a:spcBef>
          <a:spcPct val="0"/>
        </a:spcBef>
        <a:buNone/>
        <a:defRPr sz="7100" kern="1200">
          <a:solidFill>
            <a:schemeClr val="tx1"/>
          </a:solidFill>
          <a:latin typeface="+mj-lt"/>
          <a:ea typeface="+mj-ea"/>
          <a:cs typeface="+mj-cs"/>
        </a:defRPr>
      </a:lvl1pPr>
    </p:titleStyle>
    <p:bodyStyle>
      <a:lvl1pPr marL="553098" indent="-553098" algn="l" defTabSz="737464" rtl="0" eaLnBrk="1" latinLnBrk="0" hangingPunct="1">
        <a:spcBef>
          <a:spcPct val="20000"/>
        </a:spcBef>
        <a:buFont typeface="Arial"/>
        <a:buChar char="•"/>
        <a:defRPr sz="5200" kern="1200">
          <a:solidFill>
            <a:schemeClr val="tx1"/>
          </a:solidFill>
          <a:latin typeface="+mn-lt"/>
          <a:ea typeface="+mn-ea"/>
          <a:cs typeface="+mn-cs"/>
        </a:defRPr>
      </a:lvl1pPr>
      <a:lvl2pPr marL="1198378" indent="-460915" algn="l" defTabSz="737464" rtl="0" eaLnBrk="1" latinLnBrk="0" hangingPunct="1">
        <a:spcBef>
          <a:spcPct val="20000"/>
        </a:spcBef>
        <a:buFont typeface="Arial"/>
        <a:buChar char="–"/>
        <a:defRPr sz="4500" kern="1200">
          <a:solidFill>
            <a:schemeClr val="tx1"/>
          </a:solidFill>
          <a:latin typeface="+mn-lt"/>
          <a:ea typeface="+mn-ea"/>
          <a:cs typeface="+mn-cs"/>
        </a:defRPr>
      </a:lvl2pPr>
      <a:lvl3pPr marL="1843659" indent="-368732" algn="l" defTabSz="737464" rtl="0" eaLnBrk="1" latinLnBrk="0" hangingPunct="1">
        <a:spcBef>
          <a:spcPct val="20000"/>
        </a:spcBef>
        <a:buFont typeface="Arial"/>
        <a:buChar char="•"/>
        <a:defRPr sz="3900" kern="1200">
          <a:solidFill>
            <a:schemeClr val="tx1"/>
          </a:solidFill>
          <a:latin typeface="+mn-lt"/>
          <a:ea typeface="+mn-ea"/>
          <a:cs typeface="+mn-cs"/>
        </a:defRPr>
      </a:lvl3pPr>
      <a:lvl4pPr marL="2581123" indent="-368732" algn="l" defTabSz="737464" rtl="0" eaLnBrk="1" latinLnBrk="0" hangingPunct="1">
        <a:spcBef>
          <a:spcPct val="20000"/>
        </a:spcBef>
        <a:buFont typeface="Arial"/>
        <a:buChar char="–"/>
        <a:defRPr sz="3200" kern="1200">
          <a:solidFill>
            <a:schemeClr val="tx1"/>
          </a:solidFill>
          <a:latin typeface="+mn-lt"/>
          <a:ea typeface="+mn-ea"/>
          <a:cs typeface="+mn-cs"/>
        </a:defRPr>
      </a:lvl4pPr>
      <a:lvl5pPr marL="3318586" indent="-368732" algn="l" defTabSz="737464" rtl="0" eaLnBrk="1" latinLnBrk="0" hangingPunct="1">
        <a:spcBef>
          <a:spcPct val="20000"/>
        </a:spcBef>
        <a:buFont typeface="Arial"/>
        <a:buChar char="»"/>
        <a:defRPr sz="3200" kern="1200">
          <a:solidFill>
            <a:schemeClr val="tx1"/>
          </a:solidFill>
          <a:latin typeface="+mn-lt"/>
          <a:ea typeface="+mn-ea"/>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ervice-public.fr/particuliers/vosdroits/F2401"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6">
            <a:extLst>
              <a:ext uri="{FF2B5EF4-FFF2-40B4-BE49-F238E27FC236}">
                <a16:creationId xmlns:a16="http://schemas.microsoft.com/office/drawing/2014/main" id="{A13DCCEE-11E5-4F88-0181-3137E852B560}"/>
              </a:ext>
            </a:extLst>
          </p:cNvPr>
          <p:cNvSpPr>
            <a:spLocks noChangeArrowheads="1"/>
          </p:cNvSpPr>
          <p:nvPr/>
        </p:nvSpPr>
        <p:spPr bwMode="auto">
          <a:xfrm>
            <a:off x="470835" y="5483898"/>
            <a:ext cx="6916011" cy="548868"/>
          </a:xfrm>
          <a:prstGeom prst="rect">
            <a:avLst/>
          </a:prstGeom>
          <a:noFill/>
          <a:ln w="12700">
            <a:noFill/>
            <a:miter lim="400000"/>
            <a:headEnd/>
            <a:tailEnd/>
          </a:ln>
        </p:spPr>
        <p:txBody>
          <a:bodyPr wrap="square" lIns="50800" tIns="50800" rIns="50800" bIns="50800" anchor="ctr">
            <a:spAutoFit/>
          </a:bodyPr>
          <a:lstStyle/>
          <a:p>
            <a:pPr algn="ctr" hangingPunct="0"/>
            <a:r>
              <a:rPr lang="fr-FR" dirty="0">
                <a:solidFill>
                  <a:srgbClr val="FFFFFF"/>
                </a:solidFill>
                <a:latin typeface="Averta Regular" pitchFamily="2" charset="77"/>
                <a:sym typeface="Averta"/>
              </a:rPr>
              <a:t>CRÉER SON COMPTE SUR ADUM</a:t>
            </a:r>
          </a:p>
        </p:txBody>
      </p:sp>
      <p:grpSp>
        <p:nvGrpSpPr>
          <p:cNvPr id="3" name="Group 139">
            <a:extLst>
              <a:ext uri="{FF2B5EF4-FFF2-40B4-BE49-F238E27FC236}">
                <a16:creationId xmlns:a16="http://schemas.microsoft.com/office/drawing/2014/main" id="{B9891E85-1B2A-B99E-D111-88479B42883C}"/>
              </a:ext>
            </a:extLst>
          </p:cNvPr>
          <p:cNvGrpSpPr>
            <a:grpSpLocks/>
          </p:cNvGrpSpPr>
          <p:nvPr/>
        </p:nvGrpSpPr>
        <p:grpSpPr bwMode="auto">
          <a:xfrm>
            <a:off x="682149" y="7904448"/>
            <a:ext cx="5759450" cy="649288"/>
            <a:chOff x="0" y="0"/>
            <a:chExt cx="5759947" cy="650419"/>
          </a:xfrm>
        </p:grpSpPr>
        <p:sp>
          <p:nvSpPr>
            <p:cNvPr id="4" name="Shape 137">
              <a:extLst>
                <a:ext uri="{FF2B5EF4-FFF2-40B4-BE49-F238E27FC236}">
                  <a16:creationId xmlns:a16="http://schemas.microsoft.com/office/drawing/2014/main" id="{3CAA59CD-61CC-C146-E821-C2BBC27C9DDB}"/>
                </a:ext>
              </a:extLst>
            </p:cNvPr>
            <p:cNvSpPr>
              <a:spLocks noChangeArrowheads="1"/>
            </p:cNvSpPr>
            <p:nvPr/>
          </p:nvSpPr>
          <p:spPr bwMode="auto">
            <a:xfrm>
              <a:off x="0" y="193219"/>
              <a:ext cx="5759948" cy="457201"/>
            </a:xfrm>
            <a:prstGeom prst="rect">
              <a:avLst/>
            </a:prstGeom>
            <a:noFill/>
            <a:ln w="12700">
              <a:noFill/>
              <a:miter lim="400000"/>
              <a:headEnd/>
              <a:tailEnd/>
            </a:ln>
          </p:spPr>
          <p:txBody>
            <a:bodyPr lIns="50800" tIns="50800" rIns="50800" bIns="50800" anchor="ctr">
              <a:spAutoFit/>
            </a:bodyPr>
            <a:lstStyle/>
            <a:p>
              <a:pPr hangingPunct="0"/>
              <a:r>
                <a:rPr lang="fr-FR" sz="2200" dirty="0">
                  <a:solidFill>
                    <a:srgbClr val="FFFFFF"/>
                  </a:solidFill>
                  <a:sym typeface="Averta-Semibold"/>
                </a:rPr>
                <a:t>Lundi 25 septembre 2023</a:t>
              </a:r>
            </a:p>
          </p:txBody>
        </p:sp>
        <p:sp>
          <p:nvSpPr>
            <p:cNvPr id="5" name="Shape 138">
              <a:extLst>
                <a:ext uri="{FF2B5EF4-FFF2-40B4-BE49-F238E27FC236}">
                  <a16:creationId xmlns:a16="http://schemas.microsoft.com/office/drawing/2014/main" id="{52EB2E59-783D-0B15-5616-7553C44B7B15}"/>
                </a:ext>
              </a:extLst>
            </p:cNvPr>
            <p:cNvSpPr>
              <a:spLocks noChangeArrowheads="1"/>
            </p:cNvSpPr>
            <p:nvPr/>
          </p:nvSpPr>
          <p:spPr bwMode="auto">
            <a:xfrm>
              <a:off x="65997" y="0"/>
              <a:ext cx="331193" cy="64691"/>
            </a:xfrm>
            <a:prstGeom prst="rect">
              <a:avLst/>
            </a:prstGeom>
            <a:solidFill>
              <a:srgbClr val="FFFFFF"/>
            </a:solidFill>
            <a:ln w="12700">
              <a:noFill/>
              <a:miter lim="400000"/>
              <a:headEnd/>
              <a:tailEnd/>
            </a:ln>
          </p:spPr>
          <p:txBody>
            <a:bodyPr lIns="50800" tIns="50800" rIns="50800" bIns="50800" anchor="ctr"/>
            <a:lstStyle/>
            <a:p>
              <a:pPr algn="ctr" hangingPunct="0"/>
              <a:endParaRPr lang="fr-FR" sz="2400">
                <a:solidFill>
                  <a:srgbClr val="FFFFFF"/>
                </a:solidFill>
                <a:latin typeface="Helvetica Light"/>
                <a:cs typeface="Helvetica Light"/>
              </a:endParaRPr>
            </a:p>
          </p:txBody>
        </p:sp>
      </p:grpSp>
      <p:pic>
        <p:nvPicPr>
          <p:cNvPr id="8" name="Image 7">
            <a:extLst>
              <a:ext uri="{FF2B5EF4-FFF2-40B4-BE49-F238E27FC236}">
                <a16:creationId xmlns:a16="http://schemas.microsoft.com/office/drawing/2014/main" id="{53AFCDE3-B74B-FABF-5DA6-13629248D1BD}"/>
              </a:ext>
            </a:extLst>
          </p:cNvPr>
          <p:cNvPicPr>
            <a:picLocks noChangeAspect="1"/>
          </p:cNvPicPr>
          <p:nvPr/>
        </p:nvPicPr>
        <p:blipFill>
          <a:blip r:embed="rId3"/>
          <a:stretch>
            <a:fillRect/>
          </a:stretch>
        </p:blipFill>
        <p:spPr>
          <a:xfrm>
            <a:off x="682149" y="9195177"/>
            <a:ext cx="3911600" cy="838200"/>
          </a:xfrm>
          <a:prstGeom prst="rect">
            <a:avLst/>
          </a:prstGeom>
        </p:spPr>
      </p:pic>
    </p:spTree>
    <p:extLst>
      <p:ext uri="{BB962C8B-B14F-4D97-AF65-F5344CB8AC3E}">
        <p14:creationId xmlns:p14="http://schemas.microsoft.com/office/powerpoint/2010/main" val="282627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 y="906400"/>
            <a:ext cx="14939941" cy="9420117"/>
          </a:xfrm>
          <a:prstGeom prst="rect">
            <a:avLst/>
          </a:prstGeom>
        </p:spPr>
      </p:pic>
      <p:sp>
        <p:nvSpPr>
          <p:cNvPr id="4" name="Ellipse 3"/>
          <p:cNvSpPr/>
          <p:nvPr/>
        </p:nvSpPr>
        <p:spPr>
          <a:xfrm>
            <a:off x="13310769" y="9328260"/>
            <a:ext cx="1783414" cy="67018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DEROULEMENT DE LA SCOLARITE</a:t>
            </a:r>
          </a:p>
        </p:txBody>
      </p:sp>
      <p:sp>
        <p:nvSpPr>
          <p:cNvPr id="6" name="Rectangle à coins arrondis 5"/>
          <p:cNvSpPr/>
          <p:nvPr/>
        </p:nvSpPr>
        <p:spPr>
          <a:xfrm>
            <a:off x="92085" y="2420443"/>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7205244" y="6540391"/>
            <a:ext cx="6105525" cy="4857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solidFill>
                  <a:srgbClr val="002060"/>
                </a:solidFill>
              </a:rPr>
              <a:t>Complétez les informations relatives à votre BAC, puis cliquez sur ajouter pour renseigner d’autres diplômes</a:t>
            </a:r>
          </a:p>
        </p:txBody>
      </p:sp>
      <p:cxnSp>
        <p:nvCxnSpPr>
          <p:cNvPr id="8" name="Connecteur droit avec flèche 7"/>
          <p:cNvCxnSpPr/>
          <p:nvPr/>
        </p:nvCxnSpPr>
        <p:spPr>
          <a:xfrm flipH="1" flipV="1">
            <a:off x="2804694" y="6453890"/>
            <a:ext cx="4400550" cy="347662"/>
          </a:xfrm>
          <a:prstGeom prst="straightConnector1">
            <a:avLst/>
          </a:prstGeom>
          <a:ln w="12700">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22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57347"/>
            <a:ext cx="14232344" cy="6597651"/>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RATTACHEMENT ADMINISTRATIF</a:t>
            </a:r>
          </a:p>
        </p:txBody>
      </p:sp>
      <p:sp>
        <p:nvSpPr>
          <p:cNvPr id="4" name="Rectangle à coins arrondis 3"/>
          <p:cNvSpPr/>
          <p:nvPr/>
        </p:nvSpPr>
        <p:spPr>
          <a:xfrm>
            <a:off x="603248" y="29654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9169400" y="2428407"/>
            <a:ext cx="3098800" cy="8418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Renseignez par défaut le </a:t>
            </a:r>
            <a:r>
              <a:rPr lang="fr-FR" sz="1400" b="1" dirty="0"/>
              <a:t>01/09/2013</a:t>
            </a:r>
          </a:p>
          <a:p>
            <a:pPr algn="ctr"/>
            <a:r>
              <a:rPr lang="fr-FR" sz="1400" dirty="0"/>
              <a:t>Cette date sera modifiée par votre ED une fois l’inscription effectuée</a:t>
            </a:r>
          </a:p>
        </p:txBody>
      </p:sp>
      <p:cxnSp>
        <p:nvCxnSpPr>
          <p:cNvPr id="7" name="Connecteur droit avec flèche 6"/>
          <p:cNvCxnSpPr/>
          <p:nvPr/>
        </p:nvCxnSpPr>
        <p:spPr>
          <a:xfrm flipH="1">
            <a:off x="6464300" y="2860675"/>
            <a:ext cx="2413000"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6" name="Rectangle à coins arrondis 5"/>
          <p:cNvSpPr/>
          <p:nvPr/>
        </p:nvSpPr>
        <p:spPr>
          <a:xfrm>
            <a:off x="7124700" y="6407150"/>
            <a:ext cx="3848100" cy="393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Vous vous inscrivez en formation initiale</a:t>
            </a:r>
          </a:p>
        </p:txBody>
      </p:sp>
      <p:sp>
        <p:nvSpPr>
          <p:cNvPr id="8" name="Ellipse 7"/>
          <p:cNvSpPr/>
          <p:nvPr/>
        </p:nvSpPr>
        <p:spPr>
          <a:xfrm>
            <a:off x="10655300" y="7747000"/>
            <a:ext cx="1765300" cy="4952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944110" y="5982789"/>
            <a:ext cx="3721100" cy="307777"/>
          </a:xfrm>
          <a:prstGeom prst="rect">
            <a:avLst/>
          </a:prstGeom>
          <a:noFill/>
        </p:spPr>
        <p:txBody>
          <a:bodyPr wrap="square" rtlCol="0">
            <a:spAutoFit/>
          </a:bodyPr>
          <a:lstStyle/>
          <a:p>
            <a:r>
              <a:rPr lang="fr-FR" sz="1400" dirty="0">
                <a:solidFill>
                  <a:srgbClr val="FFC000"/>
                </a:solidFill>
                <a:hlinkClick r:id="rId3" action="ppaction://hlinksldjump"/>
              </a:rPr>
              <a:t>Qu’est ce qu’une VAE ? </a:t>
            </a:r>
            <a:endParaRPr lang="fr-FR" sz="1400" dirty="0">
              <a:solidFill>
                <a:srgbClr val="FFC000"/>
              </a:solidFill>
            </a:endParaRPr>
          </a:p>
        </p:txBody>
      </p:sp>
      <p:sp>
        <p:nvSpPr>
          <p:cNvPr id="10" name="Rectangle à coins arrondis 4">
            <a:extLst>
              <a:ext uri="{FF2B5EF4-FFF2-40B4-BE49-F238E27FC236}">
                <a16:creationId xmlns:a16="http://schemas.microsoft.com/office/drawing/2014/main" id="{436A19AC-BFB4-8477-0FF8-519809CBFEDD}"/>
              </a:ext>
            </a:extLst>
          </p:cNvPr>
          <p:cNvSpPr/>
          <p:nvPr/>
        </p:nvSpPr>
        <p:spPr>
          <a:xfrm>
            <a:off x="9169400" y="1355870"/>
            <a:ext cx="3098800" cy="8418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N’oubliez pas de mettre 1</a:t>
            </a:r>
            <a:r>
              <a:rPr lang="fr-FR" sz="1400" baseline="30000" dirty="0"/>
              <a:t>ère</a:t>
            </a:r>
            <a:r>
              <a:rPr lang="fr-FR" sz="1400" dirty="0"/>
              <a:t> année de doctorat</a:t>
            </a:r>
          </a:p>
        </p:txBody>
      </p:sp>
      <p:cxnSp>
        <p:nvCxnSpPr>
          <p:cNvPr id="11" name="Connecteur droit avec flèche 10">
            <a:extLst>
              <a:ext uri="{FF2B5EF4-FFF2-40B4-BE49-F238E27FC236}">
                <a16:creationId xmlns:a16="http://schemas.microsoft.com/office/drawing/2014/main" id="{995E4E7A-8686-ADD1-863C-A8A691698D2E}"/>
              </a:ext>
            </a:extLst>
          </p:cNvPr>
          <p:cNvCxnSpPr>
            <a:cxnSpLocks/>
          </p:cNvCxnSpPr>
          <p:nvPr/>
        </p:nvCxnSpPr>
        <p:spPr>
          <a:xfrm flipH="1">
            <a:off x="8737400" y="1886772"/>
            <a:ext cx="432000" cy="30354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98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577133" y="1004915"/>
            <a:ext cx="14022233" cy="961701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STATUT ET FINANCEMENT</a:t>
            </a:r>
          </a:p>
        </p:txBody>
      </p:sp>
      <p:sp>
        <p:nvSpPr>
          <p:cNvPr id="4" name="Rectangle à coins arrondis 3"/>
          <p:cNvSpPr/>
          <p:nvPr/>
        </p:nvSpPr>
        <p:spPr>
          <a:xfrm>
            <a:off x="577133" y="3894553"/>
            <a:ext cx="2450880" cy="490945"/>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1277600" y="2521909"/>
            <a:ext cx="4997450" cy="984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t>Indiquez si vous préparez votre thèse à temps plein (vous êtes financé par un CD, un CIFRE…) ou à temps partiel (vous êtes salarié ou sans financement).</a:t>
            </a:r>
          </a:p>
          <a:p>
            <a:r>
              <a:rPr lang="fr-FR" sz="1400" dirty="0"/>
              <a:t>Attention, cela doit être cohérent avec le financement indiqué.</a:t>
            </a:r>
          </a:p>
        </p:txBody>
      </p:sp>
      <p:cxnSp>
        <p:nvCxnSpPr>
          <p:cNvPr id="7" name="Connecteur droit avec flèche 6"/>
          <p:cNvCxnSpPr/>
          <p:nvPr/>
        </p:nvCxnSpPr>
        <p:spPr>
          <a:xfrm flipH="1">
            <a:off x="7480300" y="1676401"/>
            <a:ext cx="7366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à coins arrondis 11"/>
          <p:cNvSpPr/>
          <p:nvPr/>
        </p:nvSpPr>
        <p:spPr>
          <a:xfrm>
            <a:off x="11537950" y="5404882"/>
            <a:ext cx="2266950"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Indiquez public ou privé </a:t>
            </a:r>
            <a:endParaRPr lang="fr-FR" dirty="0"/>
          </a:p>
        </p:txBody>
      </p:sp>
      <p:cxnSp>
        <p:nvCxnSpPr>
          <p:cNvPr id="14" name="Connecteur droit avec flèche 13"/>
          <p:cNvCxnSpPr/>
          <p:nvPr/>
        </p:nvCxnSpPr>
        <p:spPr>
          <a:xfrm flipH="1">
            <a:off x="11017250" y="5607050"/>
            <a:ext cx="520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8130444" y="8681463"/>
            <a:ext cx="3821113" cy="927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Ajoutez un financement si vous bénéficiez d’un financement multiple ou s’il y a un changement en cours de thèse </a:t>
            </a:r>
          </a:p>
        </p:txBody>
      </p:sp>
      <p:cxnSp>
        <p:nvCxnSpPr>
          <p:cNvPr id="17" name="Connecteur droit avec flèche 16"/>
          <p:cNvCxnSpPr>
            <a:cxnSpLocks/>
          </p:cNvCxnSpPr>
          <p:nvPr/>
        </p:nvCxnSpPr>
        <p:spPr>
          <a:xfrm flipH="1">
            <a:off x="7035800" y="9237922"/>
            <a:ext cx="812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Ellipse 18"/>
          <p:cNvSpPr/>
          <p:nvPr/>
        </p:nvSpPr>
        <p:spPr>
          <a:xfrm>
            <a:off x="11277600" y="9777267"/>
            <a:ext cx="1762125" cy="6759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8760976" y="3725276"/>
            <a:ext cx="5745163" cy="338554"/>
          </a:xfrm>
          <a:prstGeom prst="rect">
            <a:avLst/>
          </a:prstGeom>
          <a:noFill/>
        </p:spPr>
        <p:txBody>
          <a:bodyPr wrap="square" rtlCol="0">
            <a:spAutoFit/>
          </a:bodyPr>
          <a:lstStyle/>
          <a:p>
            <a:r>
              <a:rPr lang="fr-FR" sz="1600" dirty="0">
                <a:solidFill>
                  <a:srgbClr val="C00000"/>
                </a:solidFill>
              </a:rPr>
              <a:t>Si vous avez un contrat doctoral, indiquez ici </a:t>
            </a:r>
            <a:r>
              <a:rPr lang="fr-FR" sz="1600" b="1" dirty="0">
                <a:solidFill>
                  <a:srgbClr val="C00000"/>
                </a:solidFill>
              </a:rPr>
              <a:t>contrat de recherche</a:t>
            </a:r>
          </a:p>
        </p:txBody>
      </p:sp>
      <p:cxnSp>
        <p:nvCxnSpPr>
          <p:cNvPr id="13" name="Connecteur droit avec flèche 12"/>
          <p:cNvCxnSpPr/>
          <p:nvPr/>
        </p:nvCxnSpPr>
        <p:spPr>
          <a:xfrm>
            <a:off x="7848600" y="3913538"/>
            <a:ext cx="819150" cy="0"/>
          </a:xfrm>
          <a:prstGeom prst="straightConnector1">
            <a:avLst/>
          </a:prstGeom>
          <a:ln w="158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à coins arrondis 4">
            <a:extLst>
              <a:ext uri="{FF2B5EF4-FFF2-40B4-BE49-F238E27FC236}">
                <a16:creationId xmlns:a16="http://schemas.microsoft.com/office/drawing/2014/main" id="{D535A6C7-82FA-1223-92F4-2E40D6527456}"/>
              </a:ext>
            </a:extLst>
          </p:cNvPr>
          <p:cNvSpPr/>
          <p:nvPr/>
        </p:nvSpPr>
        <p:spPr>
          <a:xfrm>
            <a:off x="8293100" y="853893"/>
            <a:ext cx="4997450" cy="13313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t>Indiquez si votre financement est dédié à votre doctorat (vous êtes financé par un CD, un CIFRE…(temps plein)) ou non dédié à votre doctorat (vous êtes salarié ou sans financement (temps partiel )).</a:t>
            </a:r>
          </a:p>
          <a:p>
            <a:endParaRPr lang="fr-FR" sz="1400" dirty="0"/>
          </a:p>
          <a:p>
            <a:r>
              <a:rPr lang="fr-FR" sz="1400" dirty="0"/>
              <a:t>Attention, cela doit être cohérent avec le financement indiqué.</a:t>
            </a:r>
          </a:p>
        </p:txBody>
      </p:sp>
    </p:spTree>
    <p:extLst>
      <p:ext uri="{BB962C8B-B14F-4D97-AF65-F5344CB8AC3E}">
        <p14:creationId xmlns:p14="http://schemas.microsoft.com/office/powerpoint/2010/main" val="132820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908719" y="362120"/>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DEROULEMENT DE LA THESE</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27" y="973240"/>
            <a:ext cx="14886386" cy="9666659"/>
          </a:xfrm>
          <a:prstGeom prst="rect">
            <a:avLst/>
          </a:prstGeom>
        </p:spPr>
      </p:pic>
      <p:sp>
        <p:nvSpPr>
          <p:cNvPr id="10" name="Rectangle à coins arrondis 9"/>
          <p:cNvSpPr/>
          <p:nvPr/>
        </p:nvSpPr>
        <p:spPr>
          <a:xfrm>
            <a:off x="7154055" y="8022526"/>
            <a:ext cx="4889500" cy="9715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t>Attention à la différence de :</a:t>
            </a:r>
          </a:p>
          <a:p>
            <a:r>
              <a:rPr lang="fr-FR" sz="1400" dirty="0"/>
              <a:t> - Co-directeur: Enseignant chercheur HDR</a:t>
            </a:r>
          </a:p>
          <a:p>
            <a:r>
              <a:rPr lang="fr-FR" sz="1400" dirty="0"/>
              <a:t> - Co-encadrant: Enseignant chercheur non HDR autorisé par la Commission Recherche à </a:t>
            </a:r>
            <a:r>
              <a:rPr lang="fr-FR" sz="1400" dirty="0" err="1"/>
              <a:t>co</a:t>
            </a:r>
            <a:r>
              <a:rPr lang="fr-FR" sz="1400" dirty="0"/>
              <a:t>-encadrer une thèse</a:t>
            </a:r>
          </a:p>
        </p:txBody>
      </p:sp>
      <p:sp>
        <p:nvSpPr>
          <p:cNvPr id="11" name="Rectangle 10"/>
          <p:cNvSpPr/>
          <p:nvPr/>
        </p:nvSpPr>
        <p:spPr>
          <a:xfrm>
            <a:off x="6261163" y="1586895"/>
            <a:ext cx="7559675" cy="400110"/>
          </a:xfrm>
          <a:prstGeom prst="rect">
            <a:avLst/>
          </a:prstGeom>
        </p:spPr>
        <p:txBody>
          <a:bodyPr>
            <a:spAutoFit/>
          </a:bodyPr>
          <a:lstStyle/>
          <a:p>
            <a:endParaRPr lang="fr-FR" sz="2000" dirty="0">
              <a:solidFill>
                <a:srgbClr val="FFC000"/>
              </a:solidFill>
            </a:endParaRPr>
          </a:p>
        </p:txBody>
      </p:sp>
      <p:sp>
        <p:nvSpPr>
          <p:cNvPr id="12" name="Rectangle à coins arrondis 11"/>
          <p:cNvSpPr/>
          <p:nvPr/>
        </p:nvSpPr>
        <p:spPr>
          <a:xfrm>
            <a:off x="237726" y="2625084"/>
            <a:ext cx="1755965" cy="342967"/>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261163" y="7096227"/>
            <a:ext cx="4889500" cy="78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t>Si votre directeur n’apparaît pas dans le menu déroulant, indiquez « autre » et renseignez  son nom, prénom, grade et mail.</a:t>
            </a:r>
          </a:p>
        </p:txBody>
      </p:sp>
      <p:cxnSp>
        <p:nvCxnSpPr>
          <p:cNvPr id="3" name="Connecteur droit avec flèche 2"/>
          <p:cNvCxnSpPr>
            <a:cxnSpLocks/>
          </p:cNvCxnSpPr>
          <p:nvPr/>
        </p:nvCxnSpPr>
        <p:spPr>
          <a:xfrm flipH="1">
            <a:off x="3562834" y="7354297"/>
            <a:ext cx="26983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B4B7D0F4-7D67-2F89-B300-42FEA485F3A0}"/>
              </a:ext>
            </a:extLst>
          </p:cNvPr>
          <p:cNvCxnSpPr>
            <a:cxnSpLocks/>
          </p:cNvCxnSpPr>
          <p:nvPr/>
        </p:nvCxnSpPr>
        <p:spPr>
          <a:xfrm flipH="1">
            <a:off x="3425645" y="8166264"/>
            <a:ext cx="37284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4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908719" y="362120"/>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DEROULEMENT DE LA THESE</a:t>
            </a:r>
          </a:p>
        </p:txBody>
      </p:sp>
      <p:pic>
        <p:nvPicPr>
          <p:cNvPr id="9" name="Image 8"/>
          <p:cNvPicPr>
            <a:picLocks noChangeAspect="1"/>
          </p:cNvPicPr>
          <p:nvPr/>
        </p:nvPicPr>
        <p:blipFill>
          <a:blip r:embed="rId3"/>
          <a:srcRect/>
          <a:stretch/>
        </p:blipFill>
        <p:spPr>
          <a:xfrm>
            <a:off x="237727" y="1593164"/>
            <a:ext cx="14648660" cy="8426810"/>
          </a:xfrm>
          <a:prstGeom prst="rect">
            <a:avLst/>
          </a:prstGeom>
        </p:spPr>
      </p:pic>
      <p:sp>
        <p:nvSpPr>
          <p:cNvPr id="11" name="Rectangle 10"/>
          <p:cNvSpPr/>
          <p:nvPr/>
        </p:nvSpPr>
        <p:spPr>
          <a:xfrm>
            <a:off x="6261163" y="1586895"/>
            <a:ext cx="7559675" cy="400110"/>
          </a:xfrm>
          <a:prstGeom prst="rect">
            <a:avLst/>
          </a:prstGeom>
        </p:spPr>
        <p:txBody>
          <a:bodyPr>
            <a:spAutoFit/>
          </a:bodyPr>
          <a:lstStyle/>
          <a:p>
            <a:endParaRPr lang="fr-FR" sz="2000" dirty="0">
              <a:solidFill>
                <a:srgbClr val="FFC000"/>
              </a:solidFill>
            </a:endParaRPr>
          </a:p>
        </p:txBody>
      </p:sp>
      <p:sp>
        <p:nvSpPr>
          <p:cNvPr id="7" name="Rectangle à coins arrondis 6"/>
          <p:cNvSpPr/>
          <p:nvPr/>
        </p:nvSpPr>
        <p:spPr>
          <a:xfrm>
            <a:off x="9334146" y="1393059"/>
            <a:ext cx="4889500" cy="7877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t>Vous devez cocher la case « Non » si elle n’est pas mis par défaut à moins que vous soyez en Collaboration Industrielle</a:t>
            </a:r>
          </a:p>
        </p:txBody>
      </p:sp>
      <p:cxnSp>
        <p:nvCxnSpPr>
          <p:cNvPr id="3" name="Connecteur droit avec flèche 2"/>
          <p:cNvCxnSpPr>
            <a:cxnSpLocks/>
          </p:cNvCxnSpPr>
          <p:nvPr/>
        </p:nvCxnSpPr>
        <p:spPr>
          <a:xfrm flipH="1">
            <a:off x="6485916" y="1987005"/>
            <a:ext cx="26983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1DCEBDF7-C096-77D3-78CD-A236BA8D7E9A}"/>
              </a:ext>
            </a:extLst>
          </p:cNvPr>
          <p:cNvSpPr/>
          <p:nvPr/>
        </p:nvSpPr>
        <p:spPr>
          <a:xfrm>
            <a:off x="9334146" y="8609912"/>
            <a:ext cx="2213547" cy="9711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219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7551"/>
            <a:ext cx="14825272" cy="7931046"/>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LANGUES VIVANTES</a:t>
            </a:r>
          </a:p>
        </p:txBody>
      </p:sp>
      <p:sp>
        <p:nvSpPr>
          <p:cNvPr id="7" name="Rectangle à coins arrondis 6"/>
          <p:cNvSpPr/>
          <p:nvPr/>
        </p:nvSpPr>
        <p:spPr>
          <a:xfrm>
            <a:off x="6325016" y="2388224"/>
            <a:ext cx="4025900" cy="86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Si votre langue maternelle n’est pas l’anglais,</a:t>
            </a:r>
          </a:p>
          <a:p>
            <a:pPr algn="ctr"/>
            <a:r>
              <a:rPr lang="fr-FR" sz="1400" dirty="0"/>
              <a:t>Renseignez l’anglais dans </a:t>
            </a:r>
            <a:r>
              <a:rPr lang="fr-FR" sz="1400" b="1" dirty="0"/>
              <a:t>Autres langues 1</a:t>
            </a:r>
          </a:p>
        </p:txBody>
      </p:sp>
      <p:sp>
        <p:nvSpPr>
          <p:cNvPr id="8" name="Rectangle à coins arrondis 7"/>
          <p:cNvSpPr/>
          <p:nvPr/>
        </p:nvSpPr>
        <p:spPr>
          <a:xfrm>
            <a:off x="0" y="5938915"/>
            <a:ext cx="2233534" cy="34196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12987936" y="7832153"/>
            <a:ext cx="1701800" cy="546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8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46" y="955731"/>
            <a:ext cx="14794667" cy="9370786"/>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GESTION AFFICHAGE WEB</a:t>
            </a:r>
          </a:p>
        </p:txBody>
      </p:sp>
      <p:sp>
        <p:nvSpPr>
          <p:cNvPr id="5" name="Rectangle à coins arrondis 4"/>
          <p:cNvSpPr/>
          <p:nvPr/>
        </p:nvSpPr>
        <p:spPr>
          <a:xfrm>
            <a:off x="28522" y="4606180"/>
            <a:ext cx="1785288" cy="35556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930900" y="4104531"/>
            <a:ext cx="5321300" cy="654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Cochez les éléments que vous souhaitez voir apparaître sur le web</a:t>
            </a:r>
          </a:p>
        </p:txBody>
      </p:sp>
      <p:cxnSp>
        <p:nvCxnSpPr>
          <p:cNvPr id="8" name="Connecteur droit avec flèche 7"/>
          <p:cNvCxnSpPr/>
          <p:nvPr/>
        </p:nvCxnSpPr>
        <p:spPr>
          <a:xfrm flipH="1">
            <a:off x="4279900" y="4447431"/>
            <a:ext cx="1498600" cy="622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Ellipse 8"/>
          <p:cNvSpPr/>
          <p:nvPr/>
        </p:nvSpPr>
        <p:spPr>
          <a:xfrm>
            <a:off x="8736351" y="8919980"/>
            <a:ext cx="1966626" cy="6540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54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965200"/>
            <a:ext cx="12598400" cy="49403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09" y="6083300"/>
            <a:ext cx="10490201" cy="3683000"/>
          </a:xfrm>
          <a:prstGeom prst="rect">
            <a:avLst/>
          </a:prstGeom>
        </p:spPr>
      </p:pic>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COMPETENCES ET PORTFOLIO</a:t>
            </a:r>
          </a:p>
        </p:txBody>
      </p:sp>
      <p:sp>
        <p:nvSpPr>
          <p:cNvPr id="5" name="Ellipse 4"/>
          <p:cNvSpPr/>
          <p:nvPr/>
        </p:nvSpPr>
        <p:spPr>
          <a:xfrm>
            <a:off x="9330128" y="9164638"/>
            <a:ext cx="1642672" cy="5588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472060" y="2766310"/>
            <a:ext cx="1896385" cy="306674"/>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734300" y="3784600"/>
            <a:ext cx="69469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Il s’agit là de valoriser votre profil, renseignez dans cette rubrique toutes vos compétences, acquises avant le doctorat, vous l’alimenterez tout au long de votre formation doctorale.</a:t>
            </a:r>
          </a:p>
        </p:txBody>
      </p:sp>
    </p:spTree>
    <p:extLst>
      <p:ext uri="{BB962C8B-B14F-4D97-AF65-F5344CB8AC3E}">
        <p14:creationId xmlns:p14="http://schemas.microsoft.com/office/powerpoint/2010/main" val="11467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0" y="1196209"/>
            <a:ext cx="14895638" cy="9130307"/>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CONVENTION INDIVIDUELLE DE FORMATION</a:t>
            </a:r>
          </a:p>
        </p:txBody>
      </p:sp>
      <p:sp>
        <p:nvSpPr>
          <p:cNvPr id="4" name="Rectangle à coins arrondis 3"/>
          <p:cNvSpPr/>
          <p:nvPr/>
        </p:nvSpPr>
        <p:spPr>
          <a:xfrm>
            <a:off x="0" y="7547131"/>
            <a:ext cx="2143593" cy="532568"/>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F7EA701C-DA18-CF09-7F0A-D151FD1B5757}"/>
              </a:ext>
            </a:extLst>
          </p:cNvPr>
          <p:cNvSpPr/>
          <p:nvPr/>
        </p:nvSpPr>
        <p:spPr>
          <a:xfrm>
            <a:off x="8701869" y="5761362"/>
            <a:ext cx="5928531" cy="11321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t>À faire en concertation avec votre </a:t>
            </a:r>
            <a:r>
              <a:rPr lang="fr-FR" sz="1400" dirty="0" err="1"/>
              <a:t>directeur.rice</a:t>
            </a:r>
            <a:r>
              <a:rPr lang="fr-FR" sz="1400" dirty="0"/>
              <a:t> de thèse</a:t>
            </a:r>
          </a:p>
        </p:txBody>
      </p:sp>
    </p:spTree>
    <p:extLst>
      <p:ext uri="{BB962C8B-B14F-4D97-AF65-F5344CB8AC3E}">
        <p14:creationId xmlns:p14="http://schemas.microsoft.com/office/powerpoint/2010/main" val="374425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114237" y="1395136"/>
            <a:ext cx="14895638" cy="8732453"/>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CONVENTION INDIVIDUELLE DE FORMATION</a:t>
            </a:r>
          </a:p>
        </p:txBody>
      </p:sp>
    </p:spTree>
    <p:extLst>
      <p:ext uri="{BB962C8B-B14F-4D97-AF65-F5344CB8AC3E}">
        <p14:creationId xmlns:p14="http://schemas.microsoft.com/office/powerpoint/2010/main" val="203225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9"/>
          <p:cNvSpPr/>
          <p:nvPr/>
        </p:nvSpPr>
        <p:spPr>
          <a:xfrm>
            <a:off x="538846" y="754004"/>
            <a:ext cx="458451" cy="203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300" b="1">
                <a:solidFill>
                  <a:srgbClr val="FFFFFF"/>
                </a:solidFill>
                <a:latin typeface="Averta-Semibold"/>
                <a:ea typeface="Averta-Semibold"/>
                <a:cs typeface="Averta-Semibold"/>
                <a:sym typeface="Averta-Semibold"/>
              </a:defRPr>
            </a:lvl1pPr>
          </a:lstStyle>
          <a:p>
            <a:r>
              <a:rPr b="0" dirty="0">
                <a:latin typeface="Averta Regular" charset="0"/>
                <a:ea typeface="Averta Regular" charset="0"/>
                <a:cs typeface="Averta Regular" charset="0"/>
              </a:rPr>
              <a:t>A</a:t>
            </a:r>
          </a:p>
        </p:txBody>
      </p:sp>
      <p:sp>
        <p:nvSpPr>
          <p:cNvPr id="7" name="Pentagone 6"/>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INTRODUCTION</a:t>
            </a:r>
          </a:p>
        </p:txBody>
      </p:sp>
      <p:sp>
        <p:nvSpPr>
          <p:cNvPr id="2" name="ZoneTexte 1"/>
          <p:cNvSpPr txBox="1"/>
          <p:nvPr/>
        </p:nvSpPr>
        <p:spPr>
          <a:xfrm>
            <a:off x="886685" y="1843785"/>
            <a:ext cx="11924223" cy="6924973"/>
          </a:xfrm>
          <a:prstGeom prst="rect">
            <a:avLst/>
          </a:prstGeom>
          <a:noFill/>
        </p:spPr>
        <p:txBody>
          <a:bodyPr wrap="square" rtlCol="0">
            <a:spAutoFit/>
          </a:bodyPr>
          <a:lstStyle/>
          <a:p>
            <a:pPr algn="just"/>
            <a:r>
              <a:rPr lang="fr-FR" sz="2400" dirty="0">
                <a:solidFill>
                  <a:srgbClr val="002060"/>
                </a:solidFill>
              </a:rPr>
              <a:t>ADUM (Accès Doctorat Unique Mutualisé) est un outil collaboratif de gestion et de communication offrant de nombreuses fonctionnalités.</a:t>
            </a:r>
          </a:p>
          <a:p>
            <a:pPr algn="just"/>
            <a:r>
              <a:rPr lang="fr-FR" sz="2400" dirty="0">
                <a:solidFill>
                  <a:srgbClr val="002060"/>
                </a:solidFill>
              </a:rPr>
              <a:t>Un de ses principaux objectifs est la mise en réseau des doctorants et des docteurs, il contribue à la valorisation de l’ensemble de la communauté de la recherche, et constitue un annuaire très riche accessible aux entreprises et cabinets de recrutement qui cherchent leurs futurs collaborateurs. Il permet également d’instaurer une synergie entre les différents acteurs de la formation doctorale.</a:t>
            </a:r>
          </a:p>
          <a:p>
            <a:pPr algn="just"/>
            <a:r>
              <a:rPr lang="fr-FR" sz="2400" dirty="0">
                <a:solidFill>
                  <a:srgbClr val="002060"/>
                </a:solidFill>
              </a:rPr>
              <a:t>Le dispositif ADUM contient des informations stockées dans une base de données unique et sécurisée. Il répond aux besoins des doctorants en simplifiant leurs démarches administratives, vise à améliorer leur parcours en leur donnant accès à des informations les concernant spécifiquement (actualité de la recherche, offres d’emploi)  et leur permet de se rendre plus visibles, s’ils le souhaitent,  et de mettre en valeur leur profil et leurs travaux de recherche.</a:t>
            </a:r>
          </a:p>
          <a:p>
            <a:pPr algn="just"/>
            <a:endParaRPr lang="fr-FR" sz="2400" dirty="0">
              <a:solidFill>
                <a:srgbClr val="002060"/>
              </a:solidFill>
            </a:endParaRPr>
          </a:p>
          <a:p>
            <a:pPr algn="just"/>
            <a:endParaRPr lang="fr-FR" sz="2400" dirty="0">
              <a:solidFill>
                <a:srgbClr val="002060"/>
              </a:solidFill>
            </a:endParaRPr>
          </a:p>
          <a:p>
            <a:pPr algn="just"/>
            <a:r>
              <a:rPr lang="fr-FR" sz="2400" dirty="0">
                <a:solidFill>
                  <a:srgbClr val="002060"/>
                </a:solidFill>
              </a:rPr>
              <a:t>Ce guide a pour but de vous accompagner, pas à pas, lors de la création de votre profil, qui permettra ensuite le dépôt de votre candidature.</a:t>
            </a:r>
          </a:p>
          <a:p>
            <a:pPr algn="just"/>
            <a:endParaRPr lang="fr-FR" sz="2400" dirty="0">
              <a:solidFill>
                <a:srgbClr val="002060"/>
              </a:solidFill>
            </a:endParaRPr>
          </a:p>
          <a:p>
            <a:endParaRPr lang="fr-FR" sz="1800" dirty="0"/>
          </a:p>
          <a:p>
            <a:endParaRPr lang="fr-FR" sz="1800" dirty="0"/>
          </a:p>
        </p:txBody>
      </p:sp>
    </p:spTree>
    <p:extLst>
      <p:ext uri="{BB962C8B-B14F-4D97-AF65-F5344CB8AC3E}">
        <p14:creationId xmlns:p14="http://schemas.microsoft.com/office/powerpoint/2010/main" val="14907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1122553" y="898284"/>
            <a:ext cx="13193054" cy="9428233"/>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CONVENTION INDIVIDUELLE DE FORMATION</a:t>
            </a:r>
          </a:p>
        </p:txBody>
      </p:sp>
      <p:sp>
        <p:nvSpPr>
          <p:cNvPr id="5" name="Ellipse 4">
            <a:extLst>
              <a:ext uri="{FF2B5EF4-FFF2-40B4-BE49-F238E27FC236}">
                <a16:creationId xmlns:a16="http://schemas.microsoft.com/office/drawing/2014/main" id="{EBFDCF01-C1FC-ACC3-1498-0280ABBCB299}"/>
              </a:ext>
            </a:extLst>
          </p:cNvPr>
          <p:cNvSpPr/>
          <p:nvPr/>
        </p:nvSpPr>
        <p:spPr>
          <a:xfrm>
            <a:off x="7792476" y="9075381"/>
            <a:ext cx="2248525" cy="9691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839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1435099"/>
            <a:ext cx="13838644" cy="603405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JE FINALISE LA PROCEDURE</a:t>
            </a:r>
          </a:p>
        </p:txBody>
      </p:sp>
      <p:sp>
        <p:nvSpPr>
          <p:cNvPr id="4" name="Rectangle à coins arrondis 3"/>
          <p:cNvSpPr/>
          <p:nvPr/>
        </p:nvSpPr>
        <p:spPr>
          <a:xfrm>
            <a:off x="596900" y="4699000"/>
            <a:ext cx="1739900" cy="27305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p:nvPr/>
        </p:nvSpPr>
        <p:spPr>
          <a:xfrm>
            <a:off x="11036300" y="2679700"/>
            <a:ext cx="3441700" cy="596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964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VALIDATION DES ACQUIS ET DE L’EXPERIENCE (VAE) </a:t>
            </a:r>
          </a:p>
        </p:txBody>
      </p:sp>
      <p:sp>
        <p:nvSpPr>
          <p:cNvPr id="4" name="Rectangle 3"/>
          <p:cNvSpPr/>
          <p:nvPr/>
        </p:nvSpPr>
        <p:spPr>
          <a:xfrm>
            <a:off x="1167788" y="1607067"/>
            <a:ext cx="7559675" cy="1015663"/>
          </a:xfrm>
          <a:prstGeom prst="rect">
            <a:avLst/>
          </a:prstGeom>
        </p:spPr>
        <p:txBody>
          <a:bodyPr>
            <a:spAutoFit/>
          </a:bodyPr>
          <a:lstStyle/>
          <a:p>
            <a:r>
              <a:rPr lang="fr-FR" sz="1000" dirty="0">
                <a:latin typeface="Arial" panose="020B0604020202020204" pitchFamily="34" charset="0"/>
                <a:cs typeface="Arial" panose="020B0604020202020204" pitchFamily="34" charset="0"/>
              </a:rPr>
              <a:t>La VAE vous permet d'obtenir une certification grâce à votre expérience.</a:t>
            </a:r>
          </a:p>
          <a:p>
            <a:r>
              <a:rPr lang="fr-FR" sz="1000" dirty="0">
                <a:latin typeface="Arial" panose="020B0604020202020204" pitchFamily="34" charset="0"/>
                <a:cs typeface="Arial" panose="020B0604020202020204" pitchFamily="34" charset="0"/>
              </a:rPr>
              <a:t>Cette certification doit être enregistrée au </a:t>
            </a:r>
            <a:r>
              <a:rPr lang="fr-FR" sz="1000" i="1" dirty="0">
                <a:latin typeface="Arial" panose="020B0604020202020204" pitchFamily="34" charset="0"/>
                <a:cs typeface="Arial" panose="020B0604020202020204" pitchFamily="34" charset="0"/>
              </a:rPr>
              <a:t>Répertoire national des certifications professionnelles</a:t>
            </a:r>
            <a:r>
              <a:rPr lang="fr-FR" sz="1000" dirty="0">
                <a:latin typeface="Arial" panose="020B0604020202020204" pitchFamily="34" charset="0"/>
                <a:cs typeface="Arial" panose="020B0604020202020204" pitchFamily="34" charset="0"/>
              </a:rPr>
              <a:t> (RNCP) et peut être :</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diplôme ou titre à finalité professionnelle,</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certificat de qualification professionnelle.</a:t>
            </a:r>
          </a:p>
        </p:txBody>
      </p:sp>
      <p:sp>
        <p:nvSpPr>
          <p:cNvPr id="5" name="Rectangle 4"/>
          <p:cNvSpPr/>
          <p:nvPr/>
        </p:nvSpPr>
        <p:spPr>
          <a:xfrm>
            <a:off x="1167787" y="3419986"/>
            <a:ext cx="7559675" cy="2554545"/>
          </a:xfrm>
          <a:prstGeom prst="rect">
            <a:avLst/>
          </a:prstGeom>
        </p:spPr>
        <p:txBody>
          <a:bodyPr>
            <a:spAutoFit/>
          </a:bodyPr>
          <a:lstStyle/>
          <a:p>
            <a:r>
              <a:rPr lang="fr-FR" sz="1000" dirty="0">
                <a:latin typeface="Arial" panose="020B0604020202020204" pitchFamily="34" charset="0"/>
                <a:cs typeface="Arial" panose="020B0604020202020204" pitchFamily="34" charset="0"/>
              </a:rPr>
              <a:t>Vous devez pouvoir justifier d'au moins 1 an (continu ou non) :</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d'activité professionnelle salariée ou non,</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bénévolat ou de volontariat,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d'inscription sur la liste des sportifs de haut niveau,</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responsabilités syndicales,</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mandat électoral local ou d'une fonction élective locale,</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participation à des activités d'économie solidaire, si vous êtes accueilli et accompagné par un organisme assurant l'accueil et l'hébergement de personnes en difficultés.</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L'expérience doit être en rapport avec la certification visée.</a:t>
            </a:r>
          </a:p>
        </p:txBody>
      </p:sp>
      <p:sp>
        <p:nvSpPr>
          <p:cNvPr id="6" name="ZoneTexte 5"/>
          <p:cNvSpPr txBox="1"/>
          <p:nvPr/>
        </p:nvSpPr>
        <p:spPr>
          <a:xfrm>
            <a:off x="1167788" y="1189822"/>
            <a:ext cx="4715219"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Qu’est ce que la VAE ?</a:t>
            </a:r>
          </a:p>
        </p:txBody>
      </p:sp>
      <p:sp>
        <p:nvSpPr>
          <p:cNvPr id="7" name="ZoneTexte 6"/>
          <p:cNvSpPr txBox="1"/>
          <p:nvPr/>
        </p:nvSpPr>
        <p:spPr>
          <a:xfrm>
            <a:off x="1167787" y="3005558"/>
            <a:ext cx="483376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Qui peut en bénéficier ?</a:t>
            </a:r>
          </a:p>
        </p:txBody>
      </p:sp>
      <p:sp>
        <p:nvSpPr>
          <p:cNvPr id="8" name="ZoneTexte 7"/>
          <p:cNvSpPr txBox="1"/>
          <p:nvPr/>
        </p:nvSpPr>
        <p:spPr>
          <a:xfrm>
            <a:off x="1167787" y="6362668"/>
            <a:ext cx="3581532"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Où se renseigner ?</a:t>
            </a:r>
          </a:p>
        </p:txBody>
      </p:sp>
      <p:sp>
        <p:nvSpPr>
          <p:cNvPr id="9" name="Rectangle 8"/>
          <p:cNvSpPr/>
          <p:nvPr/>
        </p:nvSpPr>
        <p:spPr>
          <a:xfrm>
            <a:off x="1167787" y="6713016"/>
            <a:ext cx="7559675" cy="400110"/>
          </a:xfrm>
          <a:prstGeom prst="rect">
            <a:avLst/>
          </a:prstGeom>
        </p:spPr>
        <p:txBody>
          <a:bodyPr>
            <a:spAutoFit/>
          </a:bodyPr>
          <a:lstStyle/>
          <a:p>
            <a:r>
              <a:rPr lang="fr-FR" sz="1000" dirty="0">
                <a:latin typeface="Arial" panose="020B0604020202020204" pitchFamily="34" charset="0"/>
                <a:cs typeface="Arial" panose="020B0604020202020204" pitchFamily="34" charset="0"/>
                <a:hlinkClick r:id="rId2"/>
              </a:rPr>
              <a:t>https://www.service-public.fr/particuliers/vosdroits/F2401</a:t>
            </a:r>
            <a:endParaRPr lang="fr-FR" sz="1000" dirty="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7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508000" y="2129350"/>
            <a:ext cx="14108111" cy="7934240"/>
          </a:xfrm>
          <a:prstGeom prst="rect">
            <a:avLst/>
          </a:prstGeom>
          <a:noFill/>
          <a:ln>
            <a:solidFill>
              <a:srgbClr val="FF0000"/>
            </a:solidFill>
          </a:ln>
        </p:spPr>
      </p:pic>
      <p:sp>
        <p:nvSpPr>
          <p:cNvPr id="12" name="Ellipse 11"/>
          <p:cNvSpPr/>
          <p:nvPr/>
        </p:nvSpPr>
        <p:spPr>
          <a:xfrm>
            <a:off x="3043004" y="7105338"/>
            <a:ext cx="1903750" cy="6745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908719" y="832231"/>
            <a:ext cx="12465422" cy="677108"/>
          </a:xfrm>
          <a:prstGeom prst="rect">
            <a:avLst/>
          </a:prstGeom>
          <a:noFill/>
        </p:spPr>
        <p:txBody>
          <a:bodyPr wrap="square" rtlCol="0">
            <a:spAutoFit/>
          </a:bodyPr>
          <a:lstStyle/>
          <a:p>
            <a:endParaRPr lang="fr-FR" sz="1800" dirty="0">
              <a:solidFill>
                <a:srgbClr val="002060"/>
              </a:solidFill>
            </a:endParaRPr>
          </a:p>
          <a:p>
            <a:r>
              <a:rPr lang="fr-FR" sz="2000" dirty="0">
                <a:solidFill>
                  <a:srgbClr val="002060"/>
                </a:solidFill>
              </a:rPr>
              <a:t>Voici la page d’accueil du portail internet ADUM, pour déposer votre candidature, c’est très simple, suivez le guide!</a:t>
            </a:r>
          </a:p>
        </p:txBody>
      </p:sp>
      <p:sp>
        <p:nvSpPr>
          <p:cNvPr id="9" name="Pentagone 8"/>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PAGE D’ACCUEIL – CREATION DE L’ESPACE PERSONNEL</a:t>
            </a:r>
          </a:p>
        </p:txBody>
      </p:sp>
    </p:spTree>
    <p:extLst>
      <p:ext uri="{BB962C8B-B14F-4D97-AF65-F5344CB8AC3E}">
        <p14:creationId xmlns:p14="http://schemas.microsoft.com/office/powerpoint/2010/main" val="149047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rcRect/>
          <a:stretch/>
        </p:blipFill>
        <p:spPr>
          <a:xfrm>
            <a:off x="767371" y="1247143"/>
            <a:ext cx="13852552" cy="9441495"/>
          </a:xfrm>
          <a:prstGeom prst="rect">
            <a:avLst/>
          </a:prstGeom>
        </p:spPr>
      </p:pic>
      <p:sp>
        <p:nvSpPr>
          <p:cNvPr id="14" name="Ellipse 13"/>
          <p:cNvSpPr/>
          <p:nvPr/>
        </p:nvSpPr>
        <p:spPr>
          <a:xfrm>
            <a:off x="6578864" y="9226875"/>
            <a:ext cx="2229566" cy="7715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908719" y="832231"/>
            <a:ext cx="12465422" cy="400110"/>
          </a:xfrm>
          <a:prstGeom prst="rect">
            <a:avLst/>
          </a:prstGeom>
          <a:noFill/>
        </p:spPr>
        <p:txBody>
          <a:bodyPr wrap="square" rtlCol="0">
            <a:spAutoFit/>
          </a:bodyPr>
          <a:lstStyle/>
          <a:p>
            <a:r>
              <a:rPr lang="fr-FR" sz="2000" dirty="0">
                <a:solidFill>
                  <a:srgbClr val="002060"/>
                </a:solidFill>
              </a:rPr>
              <a:t>Puis, vous arrivez sur cette page</a:t>
            </a:r>
          </a:p>
        </p:txBody>
      </p:sp>
      <p:sp>
        <p:nvSpPr>
          <p:cNvPr id="9" name="Pentagone 8"/>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PAGE D’ACCUEIL – CREATION DE L’ESPACE PERSONNEL</a:t>
            </a:r>
          </a:p>
        </p:txBody>
      </p:sp>
    </p:spTree>
    <p:extLst>
      <p:ext uri="{BB962C8B-B14F-4D97-AF65-F5344CB8AC3E}">
        <p14:creationId xmlns:p14="http://schemas.microsoft.com/office/powerpoint/2010/main" val="259732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646382" y="1767194"/>
            <a:ext cx="14089172" cy="68971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MAIL DE VALIDATION</a:t>
            </a:r>
          </a:p>
        </p:txBody>
      </p:sp>
      <p:sp>
        <p:nvSpPr>
          <p:cNvPr id="7" name="ZoneTexte 6"/>
          <p:cNvSpPr txBox="1"/>
          <p:nvPr/>
        </p:nvSpPr>
        <p:spPr>
          <a:xfrm>
            <a:off x="908719" y="1059308"/>
            <a:ext cx="13826835" cy="707886"/>
          </a:xfrm>
          <a:prstGeom prst="rect">
            <a:avLst/>
          </a:prstGeom>
          <a:noFill/>
        </p:spPr>
        <p:txBody>
          <a:bodyPr wrap="square" rtlCol="0">
            <a:spAutoFit/>
          </a:bodyPr>
          <a:lstStyle/>
          <a:p>
            <a:r>
              <a:rPr lang="fr-FR" sz="2000" dirty="0">
                <a:solidFill>
                  <a:srgbClr val="002060"/>
                </a:solidFill>
              </a:rPr>
              <a:t>Une fois votre espace personnel créé, vous recevrez un mail (modèle ci-dessous) contenant un lien qui restera actif 24h et qui  vous permettra de poursuivre la création de votre compte.</a:t>
            </a:r>
          </a:p>
        </p:txBody>
      </p:sp>
    </p:spTree>
    <p:extLst>
      <p:ext uri="{BB962C8B-B14F-4D97-AF65-F5344CB8AC3E}">
        <p14:creationId xmlns:p14="http://schemas.microsoft.com/office/powerpoint/2010/main" val="377387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p:blipFill>
        <p:spPr>
          <a:xfrm>
            <a:off x="719627" y="1291597"/>
            <a:ext cx="13684857" cy="91830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CRÉATION DE COMPTE</a:t>
            </a:r>
          </a:p>
        </p:txBody>
      </p:sp>
      <p:sp>
        <p:nvSpPr>
          <p:cNvPr id="7" name="ZoneTexte 6"/>
          <p:cNvSpPr txBox="1"/>
          <p:nvPr/>
        </p:nvSpPr>
        <p:spPr>
          <a:xfrm>
            <a:off x="908719" y="844286"/>
            <a:ext cx="13826835" cy="400110"/>
          </a:xfrm>
          <a:prstGeom prst="rect">
            <a:avLst/>
          </a:prstGeom>
          <a:noFill/>
        </p:spPr>
        <p:txBody>
          <a:bodyPr wrap="square" rtlCol="0">
            <a:spAutoFit/>
          </a:bodyPr>
          <a:lstStyle/>
          <a:p>
            <a:r>
              <a:rPr lang="fr-FR" sz="2000" dirty="0">
                <a:solidFill>
                  <a:srgbClr val="002060"/>
                </a:solidFill>
              </a:rPr>
              <a:t>Renseignez dans chaque page les champs requis, consultez si besoin les points « informations »  </a:t>
            </a:r>
          </a:p>
        </p:txBody>
      </p:sp>
      <p:sp>
        <p:nvSpPr>
          <p:cNvPr id="3" name="Ellipse 2">
            <a:extLst>
              <a:ext uri="{FF2B5EF4-FFF2-40B4-BE49-F238E27FC236}">
                <a16:creationId xmlns:a16="http://schemas.microsoft.com/office/drawing/2014/main" id="{BA55D578-B4F3-4928-D9A3-3708D1CC473D}"/>
              </a:ext>
            </a:extLst>
          </p:cNvPr>
          <p:cNvSpPr/>
          <p:nvPr/>
        </p:nvSpPr>
        <p:spPr>
          <a:xfrm>
            <a:off x="6194345" y="9273504"/>
            <a:ext cx="2229566" cy="7715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à coins arrondis 6">
            <a:extLst>
              <a:ext uri="{FF2B5EF4-FFF2-40B4-BE49-F238E27FC236}">
                <a16:creationId xmlns:a16="http://schemas.microsoft.com/office/drawing/2014/main" id="{5CB96855-C02C-1394-408C-039B018C1C26}"/>
              </a:ext>
            </a:extLst>
          </p:cNvPr>
          <p:cNvSpPr/>
          <p:nvPr/>
        </p:nvSpPr>
        <p:spPr>
          <a:xfrm>
            <a:off x="5846164" y="1957908"/>
            <a:ext cx="4488277" cy="9904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1400" dirty="0">
                <a:latin typeface="Averta Regular" pitchFamily="2" charset="77"/>
              </a:rPr>
              <a:t>Cocher la case en précisant que vous souhaitez vous inscrire en 1</a:t>
            </a:r>
            <a:r>
              <a:rPr lang="fr-FR" sz="1400" baseline="30000" dirty="0">
                <a:latin typeface="Averta Regular" pitchFamily="2" charset="77"/>
              </a:rPr>
              <a:t>ère</a:t>
            </a:r>
            <a:r>
              <a:rPr lang="fr-FR" sz="1400" dirty="0">
                <a:latin typeface="Averta Regular" pitchFamily="2" charset="77"/>
              </a:rPr>
              <a:t> année de doctorat</a:t>
            </a:r>
          </a:p>
        </p:txBody>
      </p:sp>
      <p:cxnSp>
        <p:nvCxnSpPr>
          <p:cNvPr id="6" name="Connecteur droit avec flèche 5">
            <a:extLst>
              <a:ext uri="{FF2B5EF4-FFF2-40B4-BE49-F238E27FC236}">
                <a16:creationId xmlns:a16="http://schemas.microsoft.com/office/drawing/2014/main" id="{AEB2DB7B-1E01-726B-2C34-A964B9D80244}"/>
              </a:ext>
            </a:extLst>
          </p:cNvPr>
          <p:cNvCxnSpPr>
            <a:cxnSpLocks/>
          </p:cNvCxnSpPr>
          <p:nvPr/>
        </p:nvCxnSpPr>
        <p:spPr>
          <a:xfrm flipH="1">
            <a:off x="3916424" y="2912078"/>
            <a:ext cx="19297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2" descr="C:\Users\julie.ad\AppData\Local\Microsoft\Windows\Temporary Internet Files\Content.IE5\KXHZQR1G\Map_symbol_info_point_02[1].png">
            <a:extLst>
              <a:ext uri="{FF2B5EF4-FFF2-40B4-BE49-F238E27FC236}">
                <a16:creationId xmlns:a16="http://schemas.microsoft.com/office/drawing/2014/main" id="{AF3EA0EC-6B1E-5ECD-430C-9EC493412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3005" y="844286"/>
            <a:ext cx="470159" cy="2348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à coins arrondis 6">
            <a:extLst>
              <a:ext uri="{FF2B5EF4-FFF2-40B4-BE49-F238E27FC236}">
                <a16:creationId xmlns:a16="http://schemas.microsoft.com/office/drawing/2014/main" id="{ECDAAED4-CC30-96D2-E0E5-C49C2DA43286}"/>
              </a:ext>
            </a:extLst>
          </p:cNvPr>
          <p:cNvSpPr/>
          <p:nvPr/>
        </p:nvSpPr>
        <p:spPr>
          <a:xfrm>
            <a:off x="4049538" y="5032707"/>
            <a:ext cx="5730703" cy="5388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solidFill>
                  <a:schemeClr val="tx1"/>
                </a:solidFill>
                <a:latin typeface="Averta Regular" pitchFamily="2" charset="77"/>
              </a:rPr>
              <a:t>Attention, précisez l’Académie de Versailles</a:t>
            </a:r>
          </a:p>
        </p:txBody>
      </p:sp>
      <p:cxnSp>
        <p:nvCxnSpPr>
          <p:cNvPr id="14" name="Connecteur droit avec flèche 13">
            <a:extLst>
              <a:ext uri="{FF2B5EF4-FFF2-40B4-BE49-F238E27FC236}">
                <a16:creationId xmlns:a16="http://schemas.microsoft.com/office/drawing/2014/main" id="{EA4FF2A8-EBF6-CB5A-46E6-CAB64D1F8D9D}"/>
              </a:ext>
            </a:extLst>
          </p:cNvPr>
          <p:cNvCxnSpPr>
            <a:cxnSpLocks/>
          </p:cNvCxnSpPr>
          <p:nvPr/>
        </p:nvCxnSpPr>
        <p:spPr>
          <a:xfrm flipH="1">
            <a:off x="1986684" y="5344319"/>
            <a:ext cx="19297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à coins arrondis 6">
            <a:extLst>
              <a:ext uri="{FF2B5EF4-FFF2-40B4-BE49-F238E27FC236}">
                <a16:creationId xmlns:a16="http://schemas.microsoft.com/office/drawing/2014/main" id="{8EAAD4FD-A62A-764C-F28C-9CB616C726AD}"/>
              </a:ext>
            </a:extLst>
          </p:cNvPr>
          <p:cNvSpPr/>
          <p:nvPr/>
        </p:nvSpPr>
        <p:spPr>
          <a:xfrm>
            <a:off x="7361328" y="5873349"/>
            <a:ext cx="3146777" cy="5388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solidFill>
                  <a:schemeClr val="tx1"/>
                </a:solidFill>
                <a:latin typeface="Averta Regular" pitchFamily="2" charset="77"/>
              </a:rPr>
              <a:t>Préciser l’Université Paris Nanterre</a:t>
            </a:r>
          </a:p>
        </p:txBody>
      </p:sp>
      <p:cxnSp>
        <p:nvCxnSpPr>
          <p:cNvPr id="16" name="Connecteur droit avec flèche 15">
            <a:extLst>
              <a:ext uri="{FF2B5EF4-FFF2-40B4-BE49-F238E27FC236}">
                <a16:creationId xmlns:a16="http://schemas.microsoft.com/office/drawing/2014/main" id="{A38278B7-4AED-555B-FE53-72FA5EAFBFE5}"/>
              </a:ext>
            </a:extLst>
          </p:cNvPr>
          <p:cNvCxnSpPr>
            <a:cxnSpLocks/>
          </p:cNvCxnSpPr>
          <p:nvPr/>
        </p:nvCxnSpPr>
        <p:spPr>
          <a:xfrm flipH="1">
            <a:off x="6235347" y="6001090"/>
            <a:ext cx="1125981" cy="2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à coins arrondis 6">
            <a:extLst>
              <a:ext uri="{FF2B5EF4-FFF2-40B4-BE49-F238E27FC236}">
                <a16:creationId xmlns:a16="http://schemas.microsoft.com/office/drawing/2014/main" id="{B479522B-273F-ABC4-7A86-AF0EE070E1A7}"/>
              </a:ext>
            </a:extLst>
          </p:cNvPr>
          <p:cNvSpPr/>
          <p:nvPr/>
        </p:nvSpPr>
        <p:spPr>
          <a:xfrm>
            <a:off x="5735739" y="7922740"/>
            <a:ext cx="6121481" cy="5388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a:solidFill>
                  <a:schemeClr val="tx1"/>
                </a:solidFill>
                <a:latin typeface="Averta Regular" pitchFamily="2" charset="77"/>
              </a:rPr>
              <a:t>Vous trouverez la liste des domaines scientifiques à la page suivante</a:t>
            </a:r>
          </a:p>
        </p:txBody>
      </p:sp>
      <p:cxnSp>
        <p:nvCxnSpPr>
          <p:cNvPr id="22" name="Connecteur droit avec flèche 21">
            <a:extLst>
              <a:ext uri="{FF2B5EF4-FFF2-40B4-BE49-F238E27FC236}">
                <a16:creationId xmlns:a16="http://schemas.microsoft.com/office/drawing/2014/main" id="{FE22823C-AA26-6C73-DCAA-EB633C1D103A}"/>
              </a:ext>
            </a:extLst>
          </p:cNvPr>
          <p:cNvCxnSpPr>
            <a:cxnSpLocks/>
          </p:cNvCxnSpPr>
          <p:nvPr/>
        </p:nvCxnSpPr>
        <p:spPr>
          <a:xfrm flipH="1">
            <a:off x="4454016" y="8192152"/>
            <a:ext cx="1125981" cy="2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21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228549"/>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LISTE  DES DOMAINES SCIENTIFIQUES</a:t>
            </a:r>
          </a:p>
        </p:txBody>
      </p:sp>
      <p:graphicFrame>
        <p:nvGraphicFramePr>
          <p:cNvPr id="17" name="Tableau 16"/>
          <p:cNvGraphicFramePr>
            <a:graphicFrameLocks noGrp="1"/>
          </p:cNvGraphicFramePr>
          <p:nvPr>
            <p:extLst>
              <p:ext uri="{D42A27DB-BD31-4B8C-83A1-F6EECF244321}">
                <p14:modId xmlns:p14="http://schemas.microsoft.com/office/powerpoint/2010/main" val="1723055545"/>
              </p:ext>
            </p:extLst>
          </p:nvPr>
        </p:nvGraphicFramePr>
        <p:xfrm>
          <a:off x="496759" y="1019906"/>
          <a:ext cx="5842000" cy="3055845"/>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et littératures françaises et de l’espace francophone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Littératures comparées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littératures et sociétés du monde anglophone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germaniques et scandinaves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Études slaves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romanes : Espagnol, Italien, Portugais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Arts du spectacle : théâtre, cinéma</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Esthétique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Arts du spectacle : cinéma</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562144743"/>
              </p:ext>
            </p:extLst>
          </p:nvPr>
        </p:nvGraphicFramePr>
        <p:xfrm>
          <a:off x="496759" y="4426389"/>
          <a:ext cx="5842000" cy="485169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 linguistique et phonétique générales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traitement automatique des langues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Psychologie </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Philosophie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l'éducation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l'Information et de la communication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Epistémologie</a:t>
                      </a:r>
                      <a:r>
                        <a:rPr lang="fr-FR" sz="900" u="none" strike="noStrike" dirty="0">
                          <a:effectLst/>
                          <a:latin typeface="Arial" panose="020B0604020202020204" pitchFamily="34" charset="0"/>
                          <a:cs typeface="Arial" panose="020B0604020202020204" pitchFamily="34" charset="0"/>
                        </a:rPr>
                        <a:t>,  Histoire des sciences et  techniques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Neurosciences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Electronique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Mathématiques appliquées et applications  mathématiques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Mathématiques et leurs interactions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denses et matériaux </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Constituants élémentaires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dilués et optiques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Mécaniques et Génie Civil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automatique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technologie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Energétique, génie des procédés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7"/>
                  </a:ext>
                </a:extLst>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Electronique</a:t>
                      </a:r>
                      <a:r>
                        <a:rPr lang="fr-FR" sz="900" u="none" strike="noStrike" dirty="0">
                          <a:effectLst/>
                          <a:latin typeface="Arial" panose="020B0604020202020204" pitchFamily="34" charset="0"/>
                          <a:cs typeface="Arial" panose="020B0604020202020204" pitchFamily="34" charset="0"/>
                        </a:rPr>
                        <a:t>, optronique et systèmes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8"/>
                  </a:ext>
                </a:extLst>
              </a:tr>
            </a:tbl>
          </a:graphicData>
        </a:graphic>
      </p:graphicFrame>
      <p:sp>
        <p:nvSpPr>
          <p:cNvPr id="19" name="ZoneTexte 18"/>
          <p:cNvSpPr txBox="1"/>
          <p:nvPr/>
        </p:nvSpPr>
        <p:spPr>
          <a:xfrm>
            <a:off x="496759" y="697867"/>
            <a:ext cx="5796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Lettres, Langues, Spectacles (138) </a:t>
            </a:r>
          </a:p>
        </p:txBody>
      </p:sp>
      <p:sp>
        <p:nvSpPr>
          <p:cNvPr id="20" name="ZoneTexte 19"/>
          <p:cNvSpPr txBox="1"/>
          <p:nvPr/>
        </p:nvSpPr>
        <p:spPr>
          <a:xfrm>
            <a:off x="496759" y="4119724"/>
            <a:ext cx="5842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Connaissance, Langage, Modélisation (139)</a:t>
            </a:r>
          </a:p>
        </p:txBody>
      </p:sp>
      <p:sp>
        <p:nvSpPr>
          <p:cNvPr id="21" name="ZoneTexte 20"/>
          <p:cNvSpPr txBox="1"/>
          <p:nvPr/>
        </p:nvSpPr>
        <p:spPr>
          <a:xfrm>
            <a:off x="8299622" y="652306"/>
            <a:ext cx="5842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Droit et Science Politique (141)</a:t>
            </a:r>
          </a:p>
        </p:txBody>
      </p:sp>
      <p:sp>
        <p:nvSpPr>
          <p:cNvPr id="22" name="ZoneTexte 21"/>
          <p:cNvSpPr txBox="1"/>
          <p:nvPr/>
        </p:nvSpPr>
        <p:spPr>
          <a:xfrm>
            <a:off x="8503449" y="2153950"/>
            <a:ext cx="5842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Milieux, Cultures et Sociétés du Passé et du Présent  (395)</a:t>
            </a:r>
          </a:p>
        </p:txBody>
      </p:sp>
      <p:sp>
        <p:nvSpPr>
          <p:cNvPr id="23" name="ZoneTexte 22"/>
          <p:cNvSpPr txBox="1"/>
          <p:nvPr/>
        </p:nvSpPr>
        <p:spPr>
          <a:xfrm>
            <a:off x="8503449" y="6574737"/>
            <a:ext cx="5842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a:t>
            </a:r>
            <a:r>
              <a:rPr lang="fr-FR" sz="1000" b="1" dirty="0" err="1">
                <a:latin typeface="Arial" panose="020B0604020202020204" pitchFamily="34" charset="0"/>
                <a:cs typeface="Arial" panose="020B0604020202020204" pitchFamily="34" charset="0"/>
              </a:rPr>
              <a:t>Economie</a:t>
            </a:r>
            <a:r>
              <a:rPr lang="fr-FR" sz="1000" b="1" dirty="0">
                <a:latin typeface="Arial" panose="020B0604020202020204" pitchFamily="34" charset="0"/>
                <a:cs typeface="Arial" panose="020B0604020202020204" pitchFamily="34" charset="0"/>
              </a:rPr>
              <a:t>, Organisation, Société (396)</a:t>
            </a:r>
          </a:p>
        </p:txBody>
      </p:sp>
      <p:graphicFrame>
        <p:nvGraphicFramePr>
          <p:cNvPr id="24" name="Tableau 23"/>
          <p:cNvGraphicFramePr>
            <a:graphicFrameLocks noGrp="1"/>
          </p:cNvGraphicFramePr>
          <p:nvPr>
            <p:extLst>
              <p:ext uri="{D42A27DB-BD31-4B8C-83A1-F6EECF244321}">
                <p14:modId xmlns:p14="http://schemas.microsoft.com/office/powerpoint/2010/main" val="2271489704"/>
              </p:ext>
            </p:extLst>
          </p:nvPr>
        </p:nvGraphicFramePr>
        <p:xfrm>
          <a:off x="496758" y="9645704"/>
          <a:ext cx="5842000" cy="50400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Techniques des Activités Physiques et Sportives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26" name="ZoneTexte 25"/>
          <p:cNvSpPr txBox="1"/>
          <p:nvPr/>
        </p:nvSpPr>
        <p:spPr>
          <a:xfrm>
            <a:off x="496758" y="9399483"/>
            <a:ext cx="584200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ED  Science du Sport, de la Motricité et du mouvement (566)</a:t>
            </a:r>
          </a:p>
        </p:txBody>
      </p:sp>
      <p:graphicFrame>
        <p:nvGraphicFramePr>
          <p:cNvPr id="27" name="Tableau 26"/>
          <p:cNvGraphicFramePr>
            <a:graphicFrameLocks noGrp="1"/>
          </p:cNvGraphicFramePr>
          <p:nvPr>
            <p:extLst>
              <p:ext uri="{D42A27DB-BD31-4B8C-83A1-F6EECF244321}">
                <p14:modId xmlns:p14="http://schemas.microsoft.com/office/powerpoint/2010/main" val="2820656227"/>
              </p:ext>
            </p:extLst>
          </p:nvPr>
        </p:nvGraphicFramePr>
        <p:xfrm>
          <a:off x="8503449" y="883902"/>
          <a:ext cx="5842000" cy="1264835"/>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6835">
                <a:tc>
                  <a:txBody>
                    <a:bodyPr/>
                    <a:lstStyle/>
                    <a:p>
                      <a:pPr marL="0" marR="0" lvl="0" indent="0" algn="ctr" defTabSz="737464" rtl="0" eaLnBrk="1" fontAlgn="ctr" latinLnBrk="0" hangingPunct="1">
                        <a:lnSpc>
                          <a:spcPct val="100000"/>
                        </a:lnSpc>
                        <a:spcBef>
                          <a:spcPts val="0"/>
                        </a:spcBef>
                        <a:spcAft>
                          <a:spcPts val="0"/>
                        </a:spcAft>
                        <a:buClrTx/>
                        <a:buSzTx/>
                        <a:buFontTx/>
                        <a:buNone/>
                        <a:tabLst/>
                        <a:defRPr/>
                      </a:pPr>
                      <a:r>
                        <a:rPr lang="fr-FR" sz="900" b="1" u="none" strike="noStrike" dirty="0">
                          <a:effectLst/>
                          <a:latin typeface="Arial" panose="020B0604020202020204" pitchFamily="34" charset="0"/>
                          <a:cs typeface="Arial" panose="020B0604020202020204" pitchFamily="34" charset="0"/>
                        </a:rPr>
                        <a:t>Libellé du diplôme </a:t>
                      </a:r>
                      <a:endParaRPr lang="fr-FR" sz="90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privé et sciences criminelles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public</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du droit et des institutions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 politique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723954609"/>
              </p:ext>
            </p:extLst>
          </p:nvPr>
        </p:nvGraphicFramePr>
        <p:xfrm>
          <a:off x="8503449" y="2471454"/>
          <a:ext cx="5842000" cy="403200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et littératures anciennes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Aménagement et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Préhistoire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Ethnomusicologie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anciens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Histoire et archéologies des mondes médiévaux</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modernes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contemporaine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Géographie humaine, économique et régionale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Archéologie - 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52000">
                <a:tc>
                  <a:txBody>
                    <a:bodyPr/>
                    <a:lstStyle/>
                    <a:p>
                      <a:pPr algn="l" fontAlgn="ctr"/>
                      <a:r>
                        <a:rPr lang="fr-FR" sz="900" u="none" strike="noStrike">
                          <a:effectLst/>
                          <a:latin typeface="Arial" panose="020B0604020202020204" pitchFamily="34" charset="0"/>
                          <a:cs typeface="Arial" panose="020B0604020202020204" pitchFamily="34" charset="0"/>
                        </a:rPr>
                        <a:t>Architecture et ville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1132989332"/>
              </p:ext>
            </p:extLst>
          </p:nvPr>
        </p:nvGraphicFramePr>
        <p:xfrm>
          <a:off x="8503449" y="6937743"/>
          <a:ext cx="5842000" cy="2823750"/>
        </p:xfrm>
        <a:graphic>
          <a:graphicData uri="http://schemas.openxmlformats.org/drawingml/2006/table">
            <a:tbl>
              <a:tblPr>
                <a:tableStyleId>{5C22544A-7EE6-4342-B048-85BDC9FD1C3A}</a:tableStyleId>
              </a:tblPr>
              <a:tblGrid>
                <a:gridCol w="3567997">
                  <a:extLst>
                    <a:ext uri="{9D8B030D-6E8A-4147-A177-3AD203B41FA5}">
                      <a16:colId xmlns:a16="http://schemas.microsoft.com/office/drawing/2014/main" val="20000"/>
                    </a:ext>
                  </a:extLst>
                </a:gridCol>
                <a:gridCol w="2274003">
                  <a:extLst>
                    <a:ext uri="{9D8B030D-6E8A-4147-A177-3AD203B41FA5}">
                      <a16:colId xmlns:a16="http://schemas.microsoft.com/office/drawing/2014/main" val="20001"/>
                    </a:ext>
                  </a:extLst>
                </a:gridCol>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Aménagement de l'Espace,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Histoire des mondes modernes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Histoire du monde contemporain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 - Sociologie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Economiques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de gestion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9492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07" y="1999734"/>
            <a:ext cx="14201985" cy="8535016"/>
          </a:xfrm>
          <a:prstGeom prst="rect">
            <a:avLst/>
          </a:prstGeom>
        </p:spPr>
      </p:pic>
      <p:sp>
        <p:nvSpPr>
          <p:cNvPr id="4" name="ZoneTexte 3"/>
          <p:cNvSpPr txBox="1"/>
          <p:nvPr/>
        </p:nvSpPr>
        <p:spPr>
          <a:xfrm>
            <a:off x="431283" y="1011357"/>
            <a:ext cx="14409930" cy="707886"/>
          </a:xfrm>
          <a:prstGeom prst="rect">
            <a:avLst/>
          </a:prstGeom>
          <a:noFill/>
        </p:spPr>
        <p:txBody>
          <a:bodyPr wrap="square" rtlCol="0">
            <a:spAutoFit/>
          </a:bodyPr>
          <a:lstStyle/>
          <a:p>
            <a:r>
              <a:rPr lang="fr-FR" sz="2000" dirty="0">
                <a:solidFill>
                  <a:srgbClr val="002060"/>
                </a:solidFill>
              </a:rPr>
              <a:t>Pour compléter votre profil, vous devrez renseigner chaque onglet (tous listés à gauche) et penser à </a:t>
            </a:r>
            <a:r>
              <a:rPr lang="fr-FR" sz="2000" b="1" dirty="0">
                <a:solidFill>
                  <a:srgbClr val="002060"/>
                </a:solidFill>
              </a:rPr>
              <a:t>sauvegarder à chaque étape pour conserver vos données !</a:t>
            </a:r>
          </a:p>
        </p:txBody>
      </p:sp>
      <p:sp>
        <p:nvSpPr>
          <p:cNvPr id="5" name="Ellipse 4"/>
          <p:cNvSpPr/>
          <p:nvPr/>
        </p:nvSpPr>
        <p:spPr>
          <a:xfrm>
            <a:off x="11711661" y="9263921"/>
            <a:ext cx="2552729" cy="63604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Pentagone 5"/>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ETAT CIVIL</a:t>
            </a:r>
          </a:p>
        </p:txBody>
      </p:sp>
      <p:sp>
        <p:nvSpPr>
          <p:cNvPr id="3" name="Rectangle à coins arrondis 2"/>
          <p:cNvSpPr/>
          <p:nvPr/>
        </p:nvSpPr>
        <p:spPr>
          <a:xfrm>
            <a:off x="780533" y="2597666"/>
            <a:ext cx="2007117"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2489200" y="2184400"/>
            <a:ext cx="596900" cy="228600"/>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3086100" y="1999734"/>
            <a:ext cx="8813800" cy="307777"/>
          </a:xfrm>
          <a:prstGeom prst="rect">
            <a:avLst/>
          </a:prstGeom>
          <a:noFill/>
        </p:spPr>
        <p:txBody>
          <a:bodyPr wrap="square" rtlCol="0">
            <a:spAutoFit/>
          </a:bodyPr>
          <a:lstStyle/>
          <a:p>
            <a:r>
              <a:rPr lang="fr-FR" sz="1400" dirty="0">
                <a:solidFill>
                  <a:srgbClr val="002060"/>
                </a:solidFill>
              </a:rPr>
              <a:t>Ce code couleur vous indique où vous en êtes dans votre saisie</a:t>
            </a:r>
          </a:p>
        </p:txBody>
      </p:sp>
    </p:spTree>
    <p:extLst>
      <p:ext uri="{BB962C8B-B14F-4D97-AF65-F5344CB8AC3E}">
        <p14:creationId xmlns:p14="http://schemas.microsoft.com/office/powerpoint/2010/main" val="283150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8" y="1507493"/>
            <a:ext cx="14033150" cy="7289800"/>
          </a:xfrm>
          <a:prstGeom prst="rect">
            <a:avLst/>
          </a:prstGeom>
        </p:spPr>
      </p:pic>
      <p:sp>
        <p:nvSpPr>
          <p:cNvPr id="3" name="Ellipse 2"/>
          <p:cNvSpPr/>
          <p:nvPr/>
        </p:nvSpPr>
        <p:spPr>
          <a:xfrm>
            <a:off x="10748154" y="8149593"/>
            <a:ext cx="1993229" cy="4433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COORDONNEES</a:t>
            </a:r>
          </a:p>
        </p:txBody>
      </p:sp>
      <p:sp>
        <p:nvSpPr>
          <p:cNvPr id="5" name="Rectangle à coins arrondis 4"/>
          <p:cNvSpPr/>
          <p:nvPr/>
        </p:nvSpPr>
        <p:spPr>
          <a:xfrm>
            <a:off x="609599" y="2133600"/>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196281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10645</TotalTime>
  <Words>1486</Words>
  <Application>Microsoft Macintosh PowerPoint</Application>
  <PresentationFormat>Personnalisé</PresentationFormat>
  <Paragraphs>230</Paragraphs>
  <Slides>22</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Averta Regular</vt:lpstr>
      <vt:lpstr>Calibri</vt:lpstr>
      <vt:lpstr>Helvetica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REISER Emilie</dc:creator>
  <cp:lastModifiedBy>Thiant Marie-gabrielle</cp:lastModifiedBy>
  <cp:revision>440</cp:revision>
  <cp:lastPrinted>2019-04-11T12:48:18Z</cp:lastPrinted>
  <dcterms:created xsi:type="dcterms:W3CDTF">2017-09-01T12:12:53Z</dcterms:created>
  <dcterms:modified xsi:type="dcterms:W3CDTF">2023-09-25T09:18:01Z</dcterms:modified>
</cp:coreProperties>
</file>